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56" r:id="rId6"/>
    <p:sldId id="259" r:id="rId7"/>
    <p:sldId id="257" r:id="rId8"/>
    <p:sldId id="260" r:id="rId9"/>
    <p:sldId id="258" r:id="rId10"/>
    <p:sldId id="290" r:id="rId11"/>
    <p:sldId id="266" r:id="rId12"/>
    <p:sldId id="271" r:id="rId13"/>
    <p:sldId id="284" r:id="rId14"/>
    <p:sldId id="279" r:id="rId15"/>
    <p:sldId id="261" r:id="rId16"/>
    <p:sldId id="278" r:id="rId17"/>
    <p:sldId id="262" r:id="rId18"/>
    <p:sldId id="263" r:id="rId19"/>
    <p:sldId id="264" r:id="rId20"/>
    <p:sldId id="280" r:id="rId21"/>
    <p:sldId id="283" r:id="rId22"/>
    <p:sldId id="287" r:id="rId23"/>
    <p:sldId id="289" r:id="rId24"/>
    <p:sldId id="281" r:id="rId25"/>
    <p:sldId id="276" r:id="rId26"/>
    <p:sldId id="277" r:id="rId27"/>
    <p:sldId id="285" r:id="rId28"/>
    <p:sldId id="286" r:id="rId29"/>
    <p:sldId id="291"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9" d="100"/>
          <a:sy n="89" d="100"/>
        </p:scale>
        <p:origin x="624" y="6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zzie\MoonSpectroscopy\Spectra.graph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izzie\MoonSpectroscopy\Mare%20Tranquillitatis_Serenitatis%20Spectr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99508932351198E-2"/>
          <c:y val="1.1317559185698803E-2"/>
          <c:w val="0.82631499691570798"/>
          <c:h val="0.92288413232355515"/>
        </c:manualLayout>
      </c:layout>
      <c:scatterChart>
        <c:scatterStyle val="smoothMarker"/>
        <c:varyColors val="0"/>
        <c:ser>
          <c:idx val="4"/>
          <c:order val="0"/>
          <c:tx>
            <c:strRef>
              <c:f>Sheet1!$N$18</c:f>
              <c:strCache>
                <c:ptCount val="1"/>
                <c:pt idx="0">
                  <c:v>Blue(ish) Carpet: </c:v>
                </c:pt>
              </c:strCache>
            </c:strRef>
          </c:tx>
          <c:marker>
            <c:symbol val="x"/>
            <c:size val="7"/>
            <c:spPr>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Sheet1!$N$19:$N$27</c:f>
              <c:numCache>
                <c:formatCode>General</c:formatCode>
                <c:ptCount val="9"/>
                <c:pt idx="0">
                  <c:v>12</c:v>
                </c:pt>
                <c:pt idx="1">
                  <c:v>13.900000000000002</c:v>
                </c:pt>
                <c:pt idx="2">
                  <c:v>12.9</c:v>
                </c:pt>
                <c:pt idx="3">
                  <c:v>12.950000000000001</c:v>
                </c:pt>
                <c:pt idx="4">
                  <c:v>12.5</c:v>
                </c:pt>
                <c:pt idx="5">
                  <c:v>14.000000000000002</c:v>
                </c:pt>
                <c:pt idx="6">
                  <c:v>15</c:v>
                </c:pt>
                <c:pt idx="7">
                  <c:v>14.000000000000002</c:v>
                </c:pt>
                <c:pt idx="8">
                  <c:v>10.75</c:v>
                </c:pt>
              </c:numCache>
            </c:numRef>
          </c:yVal>
          <c:smooth val="1"/>
        </c:ser>
        <c:ser>
          <c:idx val="10"/>
          <c:order val="1"/>
          <c:tx>
            <c:strRef>
              <c:f>Sheet1!$Z$18</c:f>
              <c:strCache>
                <c:ptCount val="1"/>
                <c:pt idx="0">
                  <c:v>Blue pin board: </c:v>
                </c:pt>
              </c:strCache>
            </c:strRef>
          </c:tx>
          <c:spPr>
            <a:ln>
              <a:solidFill>
                <a:srgbClr val="00B0F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Sheet1!$Z$19:$Z$27</c:f>
              <c:numCache>
                <c:formatCode>General</c:formatCode>
                <c:ptCount val="9"/>
                <c:pt idx="0">
                  <c:v>13</c:v>
                </c:pt>
                <c:pt idx="1">
                  <c:v>7.2499999999999991</c:v>
                </c:pt>
                <c:pt idx="2">
                  <c:v>6.9</c:v>
                </c:pt>
                <c:pt idx="3">
                  <c:v>6.5</c:v>
                </c:pt>
                <c:pt idx="4">
                  <c:v>6.4</c:v>
                </c:pt>
                <c:pt idx="5">
                  <c:v>10.65</c:v>
                </c:pt>
                <c:pt idx="6">
                  <c:v>10.45</c:v>
                </c:pt>
                <c:pt idx="7">
                  <c:v>26.200000000000003</c:v>
                </c:pt>
                <c:pt idx="8">
                  <c:v>17.7</c:v>
                </c:pt>
              </c:numCache>
            </c:numRef>
          </c:yVal>
          <c:smooth val="1"/>
        </c:ser>
        <c:ser>
          <c:idx val="9"/>
          <c:order val="2"/>
          <c:tx>
            <c:strRef>
              <c:f>Sheet1!$X$18</c:f>
              <c:strCache>
                <c:ptCount val="1"/>
                <c:pt idx="0">
                  <c:v>Green fabric pin board:</c:v>
                </c:pt>
              </c:strCache>
            </c:strRef>
          </c:tx>
          <c:spPr>
            <a:ln>
              <a:solidFill>
                <a:srgbClr val="00B05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Sheet1!$X$19:$X$27</c:f>
              <c:numCache>
                <c:formatCode>General</c:formatCode>
                <c:ptCount val="9"/>
                <c:pt idx="0">
                  <c:v>8.15</c:v>
                </c:pt>
                <c:pt idx="1">
                  <c:v>12.6</c:v>
                </c:pt>
                <c:pt idx="2">
                  <c:v>8.25</c:v>
                </c:pt>
                <c:pt idx="3">
                  <c:v>6.8500000000000005</c:v>
                </c:pt>
                <c:pt idx="4">
                  <c:v>6.65</c:v>
                </c:pt>
                <c:pt idx="5">
                  <c:v>9.0499999999999989</c:v>
                </c:pt>
                <c:pt idx="6">
                  <c:v>9.4499999999999993</c:v>
                </c:pt>
                <c:pt idx="7">
                  <c:v>18.45</c:v>
                </c:pt>
                <c:pt idx="8">
                  <c:v>12.8</c:v>
                </c:pt>
              </c:numCache>
            </c:numRef>
          </c:yVal>
          <c:smooth val="1"/>
        </c:ser>
        <c:ser>
          <c:idx val="0"/>
          <c:order val="3"/>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ser>
          <c:idx val="11"/>
          <c:order val="4"/>
          <c:tx>
            <c:strRef>
              <c:f>Sheet1!$AB$18</c:f>
              <c:strCache>
                <c:ptCount val="1"/>
                <c:pt idx="0">
                  <c:v>Green sheet of paper: </c:v>
                </c:pt>
              </c:strCache>
            </c:strRef>
          </c:tx>
          <c:spPr>
            <a:ln>
              <a:solidFill>
                <a:srgbClr val="99F51F"/>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Sheet1!$AB$19:$AB$27</c:f>
              <c:numCache>
                <c:formatCode>General</c:formatCode>
                <c:ptCount val="9"/>
                <c:pt idx="0">
                  <c:v>17.75</c:v>
                </c:pt>
                <c:pt idx="1">
                  <c:v>34.5</c:v>
                </c:pt>
                <c:pt idx="2">
                  <c:v>23.150000000000002</c:v>
                </c:pt>
                <c:pt idx="3">
                  <c:v>19.25</c:v>
                </c:pt>
                <c:pt idx="4">
                  <c:v>18.350000000000001</c:v>
                </c:pt>
                <c:pt idx="5">
                  <c:v>25.5</c:v>
                </c:pt>
                <c:pt idx="6">
                  <c:v>31.7</c:v>
                </c:pt>
                <c:pt idx="7">
                  <c:v>45</c:v>
                </c:pt>
                <c:pt idx="8">
                  <c:v>28.849999999999998</c:v>
                </c:pt>
              </c:numCache>
            </c:numRef>
          </c:yVal>
          <c:smooth val="1"/>
        </c:ser>
        <c:ser>
          <c:idx val="14"/>
          <c:order val="5"/>
          <c:tx>
            <c:strRef>
              <c:f>Sheet1!$AH$18</c:f>
              <c:strCache>
                <c:ptCount val="1"/>
                <c:pt idx="0">
                  <c:v>Yellow book cover:</c:v>
                </c:pt>
              </c:strCache>
            </c:strRef>
          </c:tx>
          <c:spPr>
            <a:ln>
              <a:solidFill>
                <a:srgbClr val="ECFF7B"/>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Sheet1!$AH$19:$AH$27</c:f>
              <c:numCache>
                <c:formatCode>General</c:formatCode>
                <c:ptCount val="9"/>
                <c:pt idx="0">
                  <c:v>19.650000000000002</c:v>
                </c:pt>
                <c:pt idx="1">
                  <c:v>61.050000000000004</c:v>
                </c:pt>
                <c:pt idx="2">
                  <c:v>60.95</c:v>
                </c:pt>
                <c:pt idx="3">
                  <c:v>56.699999999999996</c:v>
                </c:pt>
                <c:pt idx="4">
                  <c:v>55.95</c:v>
                </c:pt>
                <c:pt idx="5">
                  <c:v>62.5</c:v>
                </c:pt>
                <c:pt idx="6">
                  <c:v>67.650000000000006</c:v>
                </c:pt>
                <c:pt idx="7">
                  <c:v>59.75</c:v>
                </c:pt>
                <c:pt idx="8">
                  <c:v>34.599999999999994</c:v>
                </c:pt>
              </c:numCache>
            </c:numRef>
          </c:yVal>
          <c:smooth val="1"/>
        </c:ser>
        <c:ser>
          <c:idx val="12"/>
          <c:order val="6"/>
          <c:tx>
            <c:strRef>
              <c:f>Sheet1!$AD$18</c:f>
              <c:strCache>
                <c:ptCount val="1"/>
                <c:pt idx="0">
                  <c:v>Yellow sheet of papir: </c:v>
                </c:pt>
              </c:strCache>
            </c:strRef>
          </c:tx>
          <c:spPr>
            <a:ln>
              <a:solidFill>
                <a:srgbClr val="FFFF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Sheet1!$AD$19:$AD$27</c:f>
              <c:numCache>
                <c:formatCode>General</c:formatCode>
                <c:ptCount val="9"/>
                <c:pt idx="0">
                  <c:v>19.350000000000001</c:v>
                </c:pt>
                <c:pt idx="1">
                  <c:v>62.1</c:v>
                </c:pt>
                <c:pt idx="2">
                  <c:v>61.1</c:v>
                </c:pt>
                <c:pt idx="3">
                  <c:v>55.2</c:v>
                </c:pt>
                <c:pt idx="4">
                  <c:v>54.2</c:v>
                </c:pt>
                <c:pt idx="5">
                  <c:v>59.95</c:v>
                </c:pt>
                <c:pt idx="6">
                  <c:v>63.55</c:v>
                </c:pt>
                <c:pt idx="7">
                  <c:v>52.5</c:v>
                </c:pt>
                <c:pt idx="8">
                  <c:v>32.200000000000003</c:v>
                </c:pt>
              </c:numCache>
            </c:numRef>
          </c:yVal>
          <c:smooth val="1"/>
        </c:ser>
        <c:ser>
          <c:idx val="13"/>
          <c:order val="7"/>
          <c:tx>
            <c:strRef>
              <c:f>Sheet1!$AF$18</c:f>
              <c:strCache>
                <c:ptCount val="1"/>
                <c:pt idx="0">
                  <c:v>Red book cover: </c:v>
                </c:pt>
              </c:strCache>
            </c:strRef>
          </c:tx>
          <c:spPr>
            <a:ln>
              <a:solidFill>
                <a:srgbClr val="FF0000"/>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Sheet1!$AF$19:$AF$27</c:f>
              <c:numCache>
                <c:formatCode>General</c:formatCode>
                <c:ptCount val="9"/>
                <c:pt idx="0">
                  <c:v>10.549999999999999</c:v>
                </c:pt>
                <c:pt idx="1">
                  <c:v>11.700000000000001</c:v>
                </c:pt>
                <c:pt idx="2">
                  <c:v>18.7</c:v>
                </c:pt>
                <c:pt idx="3">
                  <c:v>26</c:v>
                </c:pt>
                <c:pt idx="4">
                  <c:v>30.099999999999998</c:v>
                </c:pt>
                <c:pt idx="5">
                  <c:v>35.949999999999996</c:v>
                </c:pt>
                <c:pt idx="6">
                  <c:v>40.200000000000003</c:v>
                </c:pt>
                <c:pt idx="7">
                  <c:v>38.25</c:v>
                </c:pt>
                <c:pt idx="8">
                  <c:v>23.25</c:v>
                </c:pt>
              </c:numCache>
            </c:numRef>
          </c:yVal>
          <c:smooth val="1"/>
        </c:ser>
        <c:ser>
          <c:idx val="6"/>
          <c:order val="8"/>
          <c:tx>
            <c:strRef>
              <c:f>Sheet1!$R$18</c:f>
              <c:strCache>
                <c:ptCount val="1"/>
                <c:pt idx="0">
                  <c:v>Cardboard: </c:v>
                </c:pt>
              </c:strCache>
            </c:strRef>
          </c:tx>
          <c:spPr>
            <a:ln>
              <a:solidFill>
                <a:srgbClr val="BE7952"/>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Sheet1!$R$19:$R$27</c:f>
              <c:numCache>
                <c:formatCode>General</c:formatCode>
                <c:ptCount val="9"/>
                <c:pt idx="0">
                  <c:v>16.55</c:v>
                </c:pt>
                <c:pt idx="1">
                  <c:v>27.500000000000004</c:v>
                </c:pt>
                <c:pt idx="2">
                  <c:v>28.749999999999996</c:v>
                </c:pt>
                <c:pt idx="3">
                  <c:v>26.6</c:v>
                </c:pt>
                <c:pt idx="4">
                  <c:v>25.5</c:v>
                </c:pt>
                <c:pt idx="5">
                  <c:v>30.4</c:v>
                </c:pt>
                <c:pt idx="6">
                  <c:v>3.5999999999999996</c:v>
                </c:pt>
                <c:pt idx="7">
                  <c:v>31.15</c:v>
                </c:pt>
                <c:pt idx="8">
                  <c:v>19.75</c:v>
                </c:pt>
              </c:numCache>
            </c:numRef>
          </c:yVal>
          <c:smooth val="1"/>
        </c:ser>
        <c:ser>
          <c:idx val="7"/>
          <c:order val="9"/>
          <c:tx>
            <c:strRef>
              <c:f>Sheet1!$T$18</c:f>
              <c:strCache>
                <c:ptCount val="1"/>
                <c:pt idx="0">
                  <c:v>Stone (smooth): </c:v>
                </c:pt>
              </c:strCache>
            </c:strRef>
          </c:tx>
          <c:spPr>
            <a:ln>
              <a:solidFill>
                <a:srgbClr val="795337"/>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Sheet1!$T$19:$T$27</c:f>
              <c:numCache>
                <c:formatCode>General</c:formatCode>
                <c:ptCount val="9"/>
                <c:pt idx="0">
                  <c:v>9.9</c:v>
                </c:pt>
                <c:pt idx="1">
                  <c:v>12.6</c:v>
                </c:pt>
                <c:pt idx="2">
                  <c:v>11.5</c:v>
                </c:pt>
                <c:pt idx="3">
                  <c:v>7.35</c:v>
                </c:pt>
                <c:pt idx="4">
                  <c:v>11.35</c:v>
                </c:pt>
                <c:pt idx="5">
                  <c:v>12.65</c:v>
                </c:pt>
                <c:pt idx="6">
                  <c:v>12.35</c:v>
                </c:pt>
                <c:pt idx="7">
                  <c:v>9.5</c:v>
                </c:pt>
                <c:pt idx="8">
                  <c:v>7.0000000000000009</c:v>
                </c:pt>
              </c:numCache>
            </c:numRef>
          </c:yVal>
          <c:smooth val="1"/>
        </c:ser>
        <c:ser>
          <c:idx val="1"/>
          <c:order val="10"/>
          <c:tx>
            <c:strRef>
              <c:f>Sheet1!$G$18</c:f>
              <c:strCache>
                <c:ptCount val="1"/>
                <c:pt idx="0">
                  <c:v>Stone (rough): </c:v>
                </c:pt>
              </c:strCache>
            </c:strRef>
          </c:tx>
          <c:spPr>
            <a:ln>
              <a:solidFill>
                <a:srgbClr val="9E7E54"/>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Sheet1!$G$19:$G$27</c:f>
              <c:numCache>
                <c:formatCode>General</c:formatCode>
                <c:ptCount val="9"/>
                <c:pt idx="0">
                  <c:v>13.3</c:v>
                </c:pt>
                <c:pt idx="1">
                  <c:v>17.649999999999999</c:v>
                </c:pt>
                <c:pt idx="2">
                  <c:v>16.05</c:v>
                </c:pt>
                <c:pt idx="3">
                  <c:v>12.8</c:v>
                </c:pt>
                <c:pt idx="4">
                  <c:v>11.25</c:v>
                </c:pt>
                <c:pt idx="5">
                  <c:v>13.55</c:v>
                </c:pt>
                <c:pt idx="6">
                  <c:v>13.950000000000001</c:v>
                </c:pt>
                <c:pt idx="7">
                  <c:v>11</c:v>
                </c:pt>
                <c:pt idx="8">
                  <c:v>7.9</c:v>
                </c:pt>
              </c:numCache>
            </c:numRef>
          </c:yVal>
          <c:smooth val="1"/>
        </c:ser>
        <c:ser>
          <c:idx val="5"/>
          <c:order val="11"/>
          <c:tx>
            <c:strRef>
              <c:f>Sheet1!$P$18</c:f>
              <c:strCache>
                <c:ptCount val="1"/>
                <c:pt idx="0">
                  <c:v>White paint: </c:v>
                </c:pt>
              </c:strCache>
            </c:strRef>
          </c:tx>
          <c:spPr>
            <a:ln>
              <a:solidFill>
                <a:schemeClr val="bg1">
                  <a:lumMod val="95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Sheet1!$P$19:$P$27</c:f>
              <c:numCache>
                <c:formatCode>General</c:formatCode>
                <c:ptCount val="9"/>
                <c:pt idx="0">
                  <c:v>52.800000000000004</c:v>
                </c:pt>
                <c:pt idx="1">
                  <c:v>56.25</c:v>
                </c:pt>
                <c:pt idx="2">
                  <c:v>51.5</c:v>
                </c:pt>
                <c:pt idx="3">
                  <c:v>50.849999999999994</c:v>
                </c:pt>
                <c:pt idx="4">
                  <c:v>49.15</c:v>
                </c:pt>
                <c:pt idx="5">
                  <c:v>53.75</c:v>
                </c:pt>
                <c:pt idx="6">
                  <c:v>60</c:v>
                </c:pt>
                <c:pt idx="7">
                  <c:v>52</c:v>
                </c:pt>
                <c:pt idx="8">
                  <c:v>29.65</c:v>
                </c:pt>
              </c:numCache>
            </c:numRef>
          </c:yVal>
          <c:smooth val="1"/>
        </c:ser>
        <c:ser>
          <c:idx val="2"/>
          <c:order val="12"/>
          <c:tx>
            <c:strRef>
              <c:f>Sheet1!$I$18</c:f>
              <c:strCache>
                <c:ptCount val="1"/>
                <c:pt idx="0">
                  <c:v>Mirror: </c:v>
                </c:pt>
              </c:strCache>
            </c:strRef>
          </c:tx>
          <c:spPr>
            <a:ln>
              <a:solidFill>
                <a:schemeClr val="bg1">
                  <a:lumMod val="65000"/>
                </a:schemeClr>
              </a:solidFill>
            </a:ln>
          </c:spPr>
          <c:marker>
            <c:symbol val="x"/>
            <c:size val="7"/>
            <c:spPr>
              <a:noFill/>
              <a:ln>
                <a:solidFill>
                  <a:schemeClr val="tx1">
                    <a:alpha val="94000"/>
                  </a:schemeClr>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Sheet1!$I$19:$I$27</c:f>
              <c:numCache>
                <c:formatCode>General</c:formatCode>
                <c:ptCount val="9"/>
                <c:pt idx="1">
                  <c:v>97.5</c:v>
                </c:pt>
                <c:pt idx="2">
                  <c:v>40.799999999999997</c:v>
                </c:pt>
                <c:pt idx="3">
                  <c:v>31.5</c:v>
                </c:pt>
                <c:pt idx="4">
                  <c:v>35.549999999999997</c:v>
                </c:pt>
                <c:pt idx="5">
                  <c:v>46.5</c:v>
                </c:pt>
                <c:pt idx="6">
                  <c:v>68</c:v>
                </c:pt>
                <c:pt idx="8">
                  <c:v>61.650000000000006</c:v>
                </c:pt>
              </c:numCache>
            </c:numRef>
          </c:yVal>
          <c:smooth val="1"/>
        </c:ser>
        <c:ser>
          <c:idx val="3"/>
          <c:order val="13"/>
          <c:tx>
            <c:strRef>
              <c:f>Sheet1!$L$18</c:f>
              <c:strCache>
                <c:ptCount val="1"/>
                <c:pt idx="0">
                  <c:v>Polished Metal (steel ?):</c:v>
                </c:pt>
              </c:strCache>
            </c:strRef>
          </c:tx>
          <c:spPr>
            <a:ln>
              <a:solidFill>
                <a:schemeClr val="tx1">
                  <a:lumMod val="50000"/>
                  <a:lumOff val="50000"/>
                </a:schemeClr>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Sheet1!$L$19:$L$27</c:f>
              <c:numCache>
                <c:formatCode>General</c:formatCode>
                <c:ptCount val="9"/>
                <c:pt idx="2">
                  <c:v>71.05</c:v>
                </c:pt>
                <c:pt idx="3">
                  <c:v>84.75</c:v>
                </c:pt>
                <c:pt idx="4">
                  <c:v>64.95</c:v>
                </c:pt>
                <c:pt idx="5">
                  <c:v>70.75</c:v>
                </c:pt>
                <c:pt idx="8">
                  <c:v>57.999999999999993</c:v>
                </c:pt>
              </c:numCache>
            </c:numRef>
          </c:yVal>
          <c:smooth val="1"/>
        </c:ser>
        <c:ser>
          <c:idx val="8"/>
          <c:order val="14"/>
          <c:tx>
            <c:strRef>
              <c:f>Sheet1!$V$18</c:f>
              <c:strCache>
                <c:ptCount val="1"/>
                <c:pt idx="0">
                  <c:v>Mouse Mat (Black rubber): </c:v>
                </c:pt>
              </c:strCache>
            </c:strRef>
          </c:tx>
          <c:spPr>
            <a:ln>
              <a:solidFill>
                <a:schemeClr val="tx1"/>
              </a:solidFill>
            </a:ln>
          </c:spPr>
          <c:marker>
            <c:symbol val="x"/>
            <c:size val="7"/>
            <c:spPr>
              <a:noFill/>
              <a:ln>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Sheet1!$V$19:$V$27</c:f>
              <c:numCache>
                <c:formatCode>General</c:formatCode>
                <c:ptCount val="9"/>
                <c:pt idx="0">
                  <c:v>6.25</c:v>
                </c:pt>
                <c:pt idx="1">
                  <c:v>7.6</c:v>
                </c:pt>
                <c:pt idx="2">
                  <c:v>7.85</c:v>
                </c:pt>
                <c:pt idx="3">
                  <c:v>6.8500000000000005</c:v>
                </c:pt>
                <c:pt idx="4">
                  <c:v>7.0499999999999989</c:v>
                </c:pt>
                <c:pt idx="5">
                  <c:v>13.100000000000001</c:v>
                </c:pt>
                <c:pt idx="6">
                  <c:v>24.85</c:v>
                </c:pt>
                <c:pt idx="7">
                  <c:v>36.25</c:v>
                </c:pt>
                <c:pt idx="8">
                  <c:v>23</c:v>
                </c:pt>
              </c:numCache>
            </c:numRef>
          </c:yVal>
          <c:smooth val="1"/>
        </c:ser>
        <c:dLbls>
          <c:showLegendKey val="0"/>
          <c:showVal val="0"/>
          <c:showCatName val="0"/>
          <c:showSerName val="0"/>
          <c:showPercent val="0"/>
          <c:showBubbleSize val="0"/>
        </c:dLbls>
        <c:axId val="229629400"/>
        <c:axId val="229626656"/>
      </c:scatterChart>
      <c:valAx>
        <c:axId val="229629400"/>
        <c:scaling>
          <c:orientation val="minMax"/>
          <c:max val="950"/>
          <c:min val="450"/>
        </c:scaling>
        <c:delete val="0"/>
        <c:axPos val="b"/>
        <c:title>
          <c:tx>
            <c:rich>
              <a:bodyPr/>
              <a:lstStyle/>
              <a:p>
                <a:pPr>
                  <a:defRPr/>
                </a:pPr>
                <a:r>
                  <a:rPr lang="en-GB"/>
                  <a:t>Wavelength/</a:t>
                </a:r>
                <a:r>
                  <a:rPr lang="en-GB" baseline="0"/>
                  <a:t>nm</a:t>
                </a:r>
                <a:endParaRPr lang="en-GB"/>
              </a:p>
            </c:rich>
          </c:tx>
          <c:layout/>
          <c:overlay val="0"/>
        </c:title>
        <c:numFmt formatCode="General" sourceLinked="1"/>
        <c:majorTickMark val="out"/>
        <c:minorTickMark val="none"/>
        <c:tickLblPos val="nextTo"/>
        <c:crossAx val="229626656"/>
        <c:crosses val="autoZero"/>
        <c:crossBetween val="midCat"/>
      </c:valAx>
      <c:valAx>
        <c:axId val="229626656"/>
        <c:scaling>
          <c:orientation val="minMax"/>
          <c:max val="100"/>
        </c:scaling>
        <c:delete val="0"/>
        <c:axPos val="l"/>
        <c:majorGridlines/>
        <c:title>
          <c:tx>
            <c:rich>
              <a:bodyPr/>
              <a:lstStyle/>
              <a:p>
                <a:pPr>
                  <a:defRPr/>
                </a:pPr>
                <a:r>
                  <a:rPr lang="en-GB" dirty="0" smtClean="0"/>
                  <a:t>Intensity/%</a:t>
                </a:r>
                <a:endParaRPr lang="en-GB" dirty="0"/>
              </a:p>
            </c:rich>
          </c:tx>
          <c:layout/>
          <c:overlay val="0"/>
        </c:title>
        <c:numFmt formatCode="General" sourceLinked="1"/>
        <c:majorTickMark val="out"/>
        <c:minorTickMark val="none"/>
        <c:tickLblPos val="nextTo"/>
        <c:crossAx val="229629400"/>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legend>
      <c:legendPos val="r"/>
      <c:layout>
        <c:manualLayout>
          <c:xMode val="edge"/>
          <c:yMode val="edge"/>
          <c:x val="0.87431987548091161"/>
          <c:y val="8.7970656071302666E-2"/>
          <c:w val="0.12449318155882688"/>
          <c:h val="0.82523230831704308"/>
        </c:manualLayout>
      </c:layout>
      <c:overlay val="0"/>
      <c:spPr>
        <a:solidFill>
          <a:schemeClr val="tx2">
            <a:lumMod val="20000"/>
            <a:lumOff val="80000"/>
          </a:schemeClr>
        </a:solidFill>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229629792"/>
        <c:axId val="229625088"/>
      </c:scatterChart>
      <c:valAx>
        <c:axId val="229629792"/>
        <c:scaling>
          <c:orientation val="minMax"/>
          <c:max val="950"/>
          <c:min val="450"/>
        </c:scaling>
        <c:delete val="0"/>
        <c:axPos val="b"/>
        <c:numFmt formatCode="General" sourceLinked="1"/>
        <c:majorTickMark val="out"/>
        <c:minorTickMark val="none"/>
        <c:tickLblPos val="nextTo"/>
        <c:crossAx val="229625088"/>
        <c:crosses val="autoZero"/>
        <c:crossBetween val="midCat"/>
      </c:valAx>
      <c:valAx>
        <c:axId val="229625088"/>
        <c:scaling>
          <c:orientation val="minMax"/>
          <c:min val="0"/>
        </c:scaling>
        <c:delete val="0"/>
        <c:axPos val="l"/>
        <c:majorGridlines/>
        <c:numFmt formatCode="General" sourceLinked="1"/>
        <c:majorTickMark val="out"/>
        <c:minorTickMark val="none"/>
        <c:tickLblPos val="nextTo"/>
        <c:crossAx val="229629792"/>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3.1502340444791568E-2"/>
          <c:y val="1.7890709744229471E-2"/>
          <c:w val="0.94892271111160964"/>
          <c:h val="0.94675049505287012"/>
        </c:manualLayout>
      </c:layout>
      <c:scatterChart>
        <c:scatterStyle val="smoothMarker"/>
        <c:varyColors val="0"/>
        <c:ser>
          <c:idx val="0"/>
          <c:order val="0"/>
          <c:tx>
            <c:strRef>
              <c:f>Sheet1!$E$18</c:f>
              <c:strCache>
                <c:ptCount val="1"/>
                <c:pt idx="0">
                  <c:v>Leaf:</c:v>
                </c:pt>
              </c:strCache>
            </c:strRef>
          </c:tx>
          <c:spPr>
            <a:ln cap="rnd">
              <a:solidFill>
                <a:srgbClr val="92D050"/>
              </a:solidFill>
              <a:round/>
            </a:ln>
          </c:spPr>
          <c:marker>
            <c:symbol val="x"/>
            <c:size val="7"/>
            <c:spPr>
              <a:noFill/>
              <a:ln cap="rnd">
                <a:solidFill>
                  <a:schemeClr val="tx1"/>
                </a:solidFill>
              </a:ln>
            </c:spPr>
          </c:marker>
          <c:xVal>
            <c:numRef>
              <c:f>Sheet1!$C$19:$C$27</c:f>
              <c:numCache>
                <c:formatCode>General</c:formatCode>
                <c:ptCount val="9"/>
                <c:pt idx="0">
                  <c:v>470</c:v>
                </c:pt>
                <c:pt idx="1">
                  <c:v>555</c:v>
                </c:pt>
                <c:pt idx="2">
                  <c:v>585</c:v>
                </c:pt>
                <c:pt idx="3">
                  <c:v>605</c:v>
                </c:pt>
                <c:pt idx="4">
                  <c:v>635</c:v>
                </c:pt>
                <c:pt idx="5">
                  <c:v>660</c:v>
                </c:pt>
                <c:pt idx="6">
                  <c:v>695</c:v>
                </c:pt>
                <c:pt idx="7">
                  <c:v>880</c:v>
                </c:pt>
                <c:pt idx="8">
                  <c:v>940</c:v>
                </c:pt>
              </c:numCache>
            </c:numRef>
          </c:xVal>
          <c:yVal>
            <c:numRef>
              <c:f>Sheet1!$E$19:$E$27</c:f>
              <c:numCache>
                <c:formatCode>General</c:formatCode>
                <c:ptCount val="9"/>
                <c:pt idx="0">
                  <c:v>7.55</c:v>
                </c:pt>
                <c:pt idx="1">
                  <c:v>14.000000000000002</c:v>
                </c:pt>
                <c:pt idx="2">
                  <c:v>10.549999999999999</c:v>
                </c:pt>
                <c:pt idx="3">
                  <c:v>8.25</c:v>
                </c:pt>
                <c:pt idx="4">
                  <c:v>6.15</c:v>
                </c:pt>
                <c:pt idx="5">
                  <c:v>12.45</c:v>
                </c:pt>
                <c:pt idx="6">
                  <c:v>20.599999999999998</c:v>
                </c:pt>
                <c:pt idx="7">
                  <c:v>30.75</c:v>
                </c:pt>
                <c:pt idx="8">
                  <c:v>20.25</c:v>
                </c:pt>
              </c:numCache>
            </c:numRef>
          </c:yVal>
          <c:smooth val="1"/>
        </c:ser>
        <c:dLbls>
          <c:showLegendKey val="0"/>
          <c:showVal val="0"/>
          <c:showCatName val="0"/>
          <c:showSerName val="0"/>
          <c:showPercent val="0"/>
          <c:showBubbleSize val="0"/>
        </c:dLbls>
        <c:axId val="361204856"/>
        <c:axId val="351887992"/>
      </c:scatterChart>
      <c:valAx>
        <c:axId val="361204856"/>
        <c:scaling>
          <c:orientation val="minMax"/>
          <c:max val="950"/>
          <c:min val="450"/>
        </c:scaling>
        <c:delete val="0"/>
        <c:axPos val="b"/>
        <c:numFmt formatCode="General" sourceLinked="1"/>
        <c:majorTickMark val="out"/>
        <c:minorTickMark val="none"/>
        <c:tickLblPos val="nextTo"/>
        <c:crossAx val="351887992"/>
        <c:crosses val="autoZero"/>
        <c:crossBetween val="midCat"/>
      </c:valAx>
      <c:valAx>
        <c:axId val="351887992"/>
        <c:scaling>
          <c:orientation val="minMax"/>
          <c:min val="0"/>
        </c:scaling>
        <c:delete val="0"/>
        <c:axPos val="l"/>
        <c:majorGridlines/>
        <c:numFmt formatCode="General" sourceLinked="1"/>
        <c:majorTickMark val="out"/>
        <c:minorTickMark val="none"/>
        <c:tickLblPos val="nextTo"/>
        <c:crossAx val="361204856"/>
        <c:crosses val="autoZero"/>
        <c:crossBetween val="midCat"/>
      </c:valAx>
      <c:spPr>
        <a:gradFill>
          <a:gsLst>
            <a:gs pos="0">
              <a:schemeClr val="accent1">
                <a:lumMod val="5000"/>
                <a:lumOff val="95000"/>
              </a:schemeClr>
            </a:gs>
            <a:gs pos="76000">
              <a:schemeClr val="accent1">
                <a:lumMod val="45000"/>
                <a:lumOff val="55000"/>
              </a:schemeClr>
            </a:gs>
            <a:gs pos="94000">
              <a:schemeClr val="accent1">
                <a:lumMod val="45000"/>
                <a:lumOff val="55000"/>
              </a:schemeClr>
            </a:gs>
            <a:gs pos="100000">
              <a:schemeClr val="accent1">
                <a:lumMod val="30000"/>
                <a:lumOff val="70000"/>
              </a:schemeClr>
            </a:gs>
          </a:gsLst>
          <a:lin ang="5400000" scaled="1"/>
        </a:gradFill>
        <a:ln>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229628616"/>
        <c:axId val="229627832"/>
      </c:scatterChart>
      <c:valAx>
        <c:axId val="22962861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229627832"/>
        <c:crosses val="autoZero"/>
        <c:crossBetween val="midCat"/>
      </c:valAx>
      <c:valAx>
        <c:axId val="229627832"/>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962861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8282936"/>
        <c:axId val="348283328"/>
      </c:scatterChart>
      <c:valAx>
        <c:axId val="348282936"/>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8283328"/>
        <c:crosses val="autoZero"/>
        <c:crossBetween val="midCat"/>
      </c:valAx>
      <c:valAx>
        <c:axId val="348283328"/>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8282936"/>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nb-NO" dirty="0">
                <a:solidFill>
                  <a:schemeClr val="tx1"/>
                </a:solidFill>
              </a:rPr>
              <a:t>Mare Tranquillitatis &amp; Serenitatis Albedo Spectra</a:t>
            </a:r>
          </a:p>
        </c:rich>
      </c:tx>
      <c:layout>
        <c:manualLayout>
          <c:xMode val="edge"/>
          <c:yMode val="edge"/>
          <c:x val="0.25686109501948928"/>
          <c:y val="3.430191041487859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scatterChart>
        <c:scatterStyle val="smoothMarker"/>
        <c:varyColors val="0"/>
        <c:ser>
          <c:idx val="0"/>
          <c:order val="0"/>
          <c:tx>
            <c:v>Tranquillitatis</c:v>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Sheet1!$C$3:$C$7</c:f>
              <c:numCache>
                <c:formatCode>0.0\ %</c:formatCode>
                <c:ptCount val="5"/>
                <c:pt idx="0">
                  <c:v>0.67843137254901964</c:v>
                </c:pt>
                <c:pt idx="1">
                  <c:v>0.69803921568627447</c:v>
                </c:pt>
                <c:pt idx="2">
                  <c:v>0.67450980392156867</c:v>
                </c:pt>
                <c:pt idx="3">
                  <c:v>0.5490196078431373</c:v>
                </c:pt>
                <c:pt idx="4">
                  <c:v>0.58039215686274515</c:v>
                </c:pt>
              </c:numCache>
            </c:numRef>
          </c:yVal>
          <c:smooth val="1"/>
        </c:ser>
        <c:ser>
          <c:idx val="1"/>
          <c:order val="1"/>
          <c:tx>
            <c:v>Seneritatis</c:v>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xVal>
            <c:numRef>
              <c:f>Sheet1!$A$3:$A$7</c:f>
              <c:numCache>
                <c:formatCode>General</c:formatCode>
                <c:ptCount val="5"/>
                <c:pt idx="0">
                  <c:v>436</c:v>
                </c:pt>
                <c:pt idx="1">
                  <c:v>589</c:v>
                </c:pt>
                <c:pt idx="2">
                  <c:v>656</c:v>
                </c:pt>
                <c:pt idx="3">
                  <c:v>730</c:v>
                </c:pt>
                <c:pt idx="4">
                  <c:v>855</c:v>
                </c:pt>
              </c:numCache>
            </c:numRef>
          </c:xVal>
          <c:yVal>
            <c:numRef>
              <c:f>Sheet1!$G$3:$G$7</c:f>
              <c:numCache>
                <c:formatCode>0.0\ %</c:formatCode>
                <c:ptCount val="5"/>
                <c:pt idx="0">
                  <c:v>0.6</c:v>
                </c:pt>
                <c:pt idx="1">
                  <c:v>0.57647058823529407</c:v>
                </c:pt>
                <c:pt idx="2">
                  <c:v>0.6215686274509804</c:v>
                </c:pt>
                <c:pt idx="3">
                  <c:v>0.41176470588235292</c:v>
                </c:pt>
                <c:pt idx="4">
                  <c:v>0.50588235294117645</c:v>
                </c:pt>
              </c:numCache>
            </c:numRef>
          </c:yVal>
          <c:smooth val="1"/>
        </c:ser>
        <c:dLbls>
          <c:showLegendKey val="0"/>
          <c:showVal val="0"/>
          <c:showCatName val="0"/>
          <c:showSerName val="0"/>
          <c:showPercent val="0"/>
          <c:showBubbleSize val="0"/>
        </c:dLbls>
        <c:axId val="349155152"/>
        <c:axId val="349155544"/>
      </c:scatterChart>
      <c:valAx>
        <c:axId val="349155152"/>
        <c:scaling>
          <c:orientation val="minMax"/>
          <c:min val="400"/>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Wavelength/ nm</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solidFill>
                <a:latin typeface="+mn-lt"/>
                <a:ea typeface="+mn-ea"/>
                <a:cs typeface="+mn-cs"/>
              </a:defRPr>
            </a:pPr>
            <a:endParaRPr lang="en-US"/>
          </a:p>
        </c:txPr>
        <c:crossAx val="349155544"/>
        <c:crosses val="autoZero"/>
        <c:crossBetween val="midCat"/>
      </c:valAx>
      <c:valAx>
        <c:axId val="349155544"/>
        <c:scaling>
          <c:orientation val="minMax"/>
          <c:min val="0.30000000000000004"/>
        </c:scaling>
        <c:delete val="0"/>
        <c:axPos val="l"/>
        <c:majorGridlines>
          <c:spPr>
            <a:ln w="9525" cap="flat" cmpd="sng" algn="ctr">
              <a:solidFill>
                <a:schemeClr val="tx1">
                  <a:lumMod val="15000"/>
                  <a:lumOff val="85000"/>
                </a:schemeClr>
              </a:solidFill>
              <a:round/>
            </a:ln>
            <a:effectLst>
              <a:softEdge rad="0"/>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GB">
                    <a:solidFill>
                      <a:schemeClr val="tx1"/>
                    </a:solidFill>
                  </a:rPr>
                  <a:t>Reflectivity /%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49155152"/>
        <c:crosses val="autoZero"/>
        <c:crossBetween val="midCat"/>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dTable>
      <c:spPr>
        <a:gradFill>
          <a:gsLst>
            <a:gs pos="0">
              <a:schemeClr val="accent1">
                <a:lumMod val="40000"/>
                <a:lumOff val="60000"/>
              </a:schemeClr>
            </a:gs>
            <a:gs pos="60000">
              <a:schemeClr val="accent1">
                <a:lumMod val="60000"/>
                <a:lumOff val="40000"/>
              </a:schemeClr>
            </a:gs>
            <a:gs pos="81000">
              <a:schemeClr val="accent1">
                <a:lumMod val="60000"/>
                <a:lumOff val="40000"/>
              </a:schemeClr>
            </a:gs>
            <a:gs pos="100000">
              <a:schemeClr val="accent1">
                <a:lumMod val="60000"/>
                <a:lumOff val="40000"/>
              </a:schemeClr>
            </a:gs>
          </a:gsLst>
          <a:lin ang="5400000" scaled="1"/>
        </a:gra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0.67762</cdr:x>
      <cdr:y>0.35083</cdr:y>
    </cdr:from>
    <cdr:to>
      <cdr:x>0.88311</cdr:x>
      <cdr:y>0.42104</cdr:y>
    </cdr:to>
    <cdr:sp macro="" textlink="">
      <cdr:nvSpPr>
        <cdr:cNvPr id="2" name="TextBox 1"/>
        <cdr:cNvSpPr txBox="1"/>
      </cdr:nvSpPr>
      <cdr:spPr>
        <a:xfrm xmlns:a="http://schemas.openxmlformats.org/drawingml/2006/main">
          <a:off x="4981864" y="1688616"/>
          <a:ext cx="1510748" cy="337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78703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130310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66018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71157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6874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4108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61005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110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0969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94521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230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803478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13422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78834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90891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2985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03887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31951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9533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8858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733174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0432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t>25/02/2016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970169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3059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88423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551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6280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1598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397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6231983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62596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1282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9593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410235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00124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233551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29685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11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545340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58781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93452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711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3846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7467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740CCCC-DC05-48B5-A616-8A1A10162312}" type="datetimeFigureOut">
              <a:rPr lang="en-GB" smtClean="0"/>
              <a:t>25/02/2016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1635198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7973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3581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18308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160532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48745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89853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740CCCC-DC05-48B5-A616-8A1A10162312}" type="datetimeFigureOut">
              <a:rPr lang="en-GB" smtClean="0"/>
              <a:t>25/02/2016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40948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0CCCC-DC05-48B5-A616-8A1A10162312}" type="datetimeFigureOut">
              <a:rPr lang="en-GB" smtClean="0"/>
              <a:t>25/02/2016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48677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200113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0CCCC-DC05-48B5-A616-8A1A10162312}" type="datetimeFigureOut">
              <a:rPr lang="en-GB" smtClean="0"/>
              <a:t>25/02/2016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5A26FA2-5248-4840-8A32-97737F8668E0}" type="slidenum">
              <a:rPr lang="en-GB" smtClean="0"/>
              <a:t>‹#›</a:t>
            </a:fld>
            <a:endParaRPr lang="en-GB"/>
          </a:p>
        </p:txBody>
      </p:sp>
    </p:spTree>
    <p:extLst>
      <p:ext uri="{BB962C8B-B14F-4D97-AF65-F5344CB8AC3E}">
        <p14:creationId xmlns:p14="http://schemas.microsoft.com/office/powerpoint/2010/main" val="348952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t>25/02/2016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t>‹#›</a:t>
            </a:fld>
            <a:endParaRPr lang="en-GB"/>
          </a:p>
        </p:txBody>
      </p:sp>
    </p:spTree>
    <p:extLst>
      <p:ext uri="{BB962C8B-B14F-4D97-AF65-F5344CB8AC3E}">
        <p14:creationId xmlns:p14="http://schemas.microsoft.com/office/powerpoint/2010/main" val="130395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689105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78271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736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0CCCC-DC05-48B5-A616-8A1A10162312}" type="datetimeFigureOut">
              <a:rPr lang="en-GB" smtClean="0">
                <a:solidFill>
                  <a:prstClr val="black">
                    <a:tint val="75000"/>
                  </a:prstClr>
                </a:solidFill>
              </a:rPr>
              <a:pPr/>
              <a:t>25/02/2016</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26FA2-5248-4840-8A32-97737F8668E0}"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349528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t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5.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chart" Target="../charts/chart6.xml"/><Relationship Id="rId1" Type="http://schemas.openxmlformats.org/officeDocument/2006/relationships/slideLayout" Target="../slideLayouts/slideLayout35.xml"/><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3000">
              <a:schemeClr val="accent1">
                <a:lumMod val="75000"/>
              </a:schemeClr>
            </a:gs>
            <a:gs pos="84000">
              <a:schemeClr val="bg1">
                <a:lumMod val="85000"/>
              </a:schemeClr>
            </a:gs>
            <a:gs pos="100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solidFill>
                  <a:schemeClr val="bg1">
                    <a:lumMod val="85000"/>
                  </a:schemeClr>
                </a:solidFill>
              </a:rPr>
              <a:t>Spectra of the Moon using a </a:t>
            </a:r>
            <a:r>
              <a:rPr lang="en-GB" dirty="0">
                <a:solidFill>
                  <a:schemeClr val="bg1">
                    <a:lumMod val="85000"/>
                  </a:schemeClr>
                </a:solidFill>
              </a:rPr>
              <a:t>R</a:t>
            </a:r>
            <a:r>
              <a:rPr lang="en-GB" dirty="0" smtClean="0">
                <a:solidFill>
                  <a:schemeClr val="bg1">
                    <a:lumMod val="85000"/>
                  </a:schemeClr>
                </a:solidFill>
              </a:rPr>
              <a:t>obotic Telescope</a:t>
            </a:r>
            <a:endParaRPr lang="en-GB" dirty="0">
              <a:solidFill>
                <a:schemeClr val="bg1">
                  <a:lumMod val="85000"/>
                </a:schemeClr>
              </a:solidFill>
            </a:endParaRPr>
          </a:p>
        </p:txBody>
      </p:sp>
      <p:sp>
        <p:nvSpPr>
          <p:cNvPr id="3" name="Subtitle 2"/>
          <p:cNvSpPr>
            <a:spLocks noGrp="1"/>
          </p:cNvSpPr>
          <p:nvPr>
            <p:ph type="subTitle" idx="1"/>
          </p:nvPr>
        </p:nvSpPr>
        <p:spPr/>
        <p:txBody>
          <a:bodyPr/>
          <a:lstStyle/>
          <a:p>
            <a:r>
              <a:rPr lang="en-GB" dirty="0" smtClean="0"/>
              <a:t>E.Almas, </a:t>
            </a:r>
            <a:r>
              <a:rPr lang="en-GB" dirty="0" err="1" smtClean="0"/>
              <a:t>T.Christoffersen</a:t>
            </a:r>
            <a:r>
              <a:rPr lang="en-GB" dirty="0" smtClean="0"/>
              <a:t>, W.Hogg, E.Stone</a:t>
            </a:r>
            <a:endParaRPr lang="en-GB" dirty="0"/>
          </a:p>
        </p:txBody>
      </p:sp>
    </p:spTree>
    <p:extLst>
      <p:ext uri="{BB962C8B-B14F-4D97-AF65-F5344CB8AC3E}">
        <p14:creationId xmlns:p14="http://schemas.microsoft.com/office/powerpoint/2010/main" val="2828491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2099"/>
            <a:ext cx="10515600" cy="1325563"/>
          </a:xfrm>
        </p:spPr>
        <p:txBody>
          <a:bodyPr/>
          <a:lstStyle/>
          <a:p>
            <a:r>
              <a:rPr lang="en-GB" dirty="0" smtClean="0"/>
              <a:t>Tony’s </a:t>
            </a:r>
            <a:r>
              <a:rPr lang="en-GB" dirty="0" smtClean="0"/>
              <a:t>Images</a:t>
            </a:r>
            <a:br>
              <a:rPr lang="en-GB" dirty="0" smtClean="0"/>
            </a:br>
            <a:r>
              <a:rPr lang="en-GB" dirty="0" smtClean="0"/>
              <a:t>(2013)</a:t>
            </a:r>
            <a:endParaRPr lang="en-GB" dirty="0"/>
          </a:p>
        </p:txBody>
      </p:sp>
      <p:grpSp>
        <p:nvGrpSpPr>
          <p:cNvPr id="20" name="Group 19"/>
          <p:cNvGrpSpPr/>
          <p:nvPr/>
        </p:nvGrpSpPr>
        <p:grpSpPr>
          <a:xfrm>
            <a:off x="277763" y="4296300"/>
            <a:ext cx="11636474" cy="2561700"/>
            <a:chOff x="203617" y="1671932"/>
            <a:chExt cx="11636474" cy="2561700"/>
          </a:xfrm>
        </p:grpSpPr>
        <p:sp>
          <p:nvSpPr>
            <p:cNvPr id="9" name="TextBox 8"/>
            <p:cNvSpPr txBox="1"/>
            <p:nvPr/>
          </p:nvSpPr>
          <p:spPr>
            <a:xfrm>
              <a:off x="203617" y="3696600"/>
              <a:ext cx="2244990" cy="369332"/>
            </a:xfrm>
            <a:prstGeom prst="rect">
              <a:avLst/>
            </a:prstGeom>
            <a:noFill/>
          </p:spPr>
          <p:txBody>
            <a:bodyPr wrap="square" rtlCol="0">
              <a:spAutoFit/>
            </a:bodyPr>
            <a:lstStyle/>
            <a:p>
              <a:r>
                <a:rPr lang="en-GB" dirty="0" smtClean="0"/>
                <a:t>436nm</a:t>
              </a:r>
              <a:endParaRPr lang="en-GB" dirty="0"/>
            </a:p>
          </p:txBody>
        </p:sp>
        <p:sp>
          <p:nvSpPr>
            <p:cNvPr id="10" name="TextBox 9"/>
            <p:cNvSpPr txBox="1"/>
            <p:nvPr/>
          </p:nvSpPr>
          <p:spPr>
            <a:xfrm>
              <a:off x="2551488" y="3864300"/>
              <a:ext cx="2244990" cy="369332"/>
            </a:xfrm>
            <a:prstGeom prst="rect">
              <a:avLst/>
            </a:prstGeom>
            <a:noFill/>
          </p:spPr>
          <p:txBody>
            <a:bodyPr wrap="square" rtlCol="0">
              <a:spAutoFit/>
            </a:bodyPr>
            <a:lstStyle/>
            <a:p>
              <a:r>
                <a:rPr lang="en-GB" dirty="0" smtClean="0"/>
                <a:t>589nm</a:t>
              </a:r>
              <a:endParaRPr lang="en-GB" dirty="0"/>
            </a:p>
          </p:txBody>
        </p:sp>
        <p:sp>
          <p:nvSpPr>
            <p:cNvPr id="11" name="TextBox 10"/>
            <p:cNvSpPr txBox="1"/>
            <p:nvPr/>
          </p:nvSpPr>
          <p:spPr>
            <a:xfrm>
              <a:off x="4899359" y="3696600"/>
              <a:ext cx="2244990" cy="369332"/>
            </a:xfrm>
            <a:prstGeom prst="rect">
              <a:avLst/>
            </a:prstGeom>
            <a:noFill/>
          </p:spPr>
          <p:txBody>
            <a:bodyPr wrap="square" rtlCol="0">
              <a:spAutoFit/>
            </a:bodyPr>
            <a:lstStyle/>
            <a:p>
              <a:r>
                <a:rPr lang="en-GB" dirty="0" smtClean="0"/>
                <a:t>656nm</a:t>
              </a:r>
              <a:endParaRPr lang="en-GB" dirty="0"/>
            </a:p>
          </p:txBody>
        </p:sp>
        <p:sp>
          <p:nvSpPr>
            <p:cNvPr id="12" name="TextBox 11"/>
            <p:cNvSpPr txBox="1"/>
            <p:nvPr/>
          </p:nvSpPr>
          <p:spPr>
            <a:xfrm>
              <a:off x="7247230" y="3710795"/>
              <a:ext cx="2244990" cy="369332"/>
            </a:xfrm>
            <a:prstGeom prst="rect">
              <a:avLst/>
            </a:prstGeom>
            <a:noFill/>
          </p:spPr>
          <p:txBody>
            <a:bodyPr wrap="square" rtlCol="0">
              <a:spAutoFit/>
            </a:bodyPr>
            <a:lstStyle/>
            <a:p>
              <a:r>
                <a:rPr lang="en-GB" dirty="0" smtClean="0"/>
                <a:t>730nm</a:t>
              </a:r>
              <a:endParaRPr lang="en-GB" dirty="0"/>
            </a:p>
          </p:txBody>
        </p:sp>
        <p:sp>
          <p:nvSpPr>
            <p:cNvPr id="13" name="TextBox 12"/>
            <p:cNvSpPr txBox="1"/>
            <p:nvPr/>
          </p:nvSpPr>
          <p:spPr>
            <a:xfrm>
              <a:off x="9595101" y="3679634"/>
              <a:ext cx="2244990" cy="369332"/>
            </a:xfrm>
            <a:prstGeom prst="rect">
              <a:avLst/>
            </a:prstGeom>
            <a:noFill/>
          </p:spPr>
          <p:txBody>
            <a:bodyPr wrap="square" rtlCol="0">
              <a:spAutoFit/>
            </a:bodyPr>
            <a:lstStyle/>
            <a:p>
              <a:r>
                <a:rPr lang="en-GB" dirty="0" smtClean="0"/>
                <a:t>855nm</a:t>
              </a:r>
              <a:endParaRPr lang="en-GB"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97" y="1674212"/>
              <a:ext cx="2226310" cy="202189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488" y="1671932"/>
              <a:ext cx="2244990" cy="203886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169" y="1680403"/>
              <a:ext cx="2244990" cy="203886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421" y="1690689"/>
              <a:ext cx="2245800" cy="203959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3483" y="1680403"/>
              <a:ext cx="2246608" cy="2040333"/>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854" y="155039"/>
            <a:ext cx="4195383" cy="3810178"/>
          </a:xfrm>
          <a:prstGeom prst="rect">
            <a:avLst/>
          </a:prstGeom>
        </p:spPr>
      </p:pic>
    </p:spTree>
    <p:extLst>
      <p:ext uri="{BB962C8B-B14F-4D97-AF65-F5344CB8AC3E}">
        <p14:creationId xmlns:p14="http://schemas.microsoft.com/office/powerpoint/2010/main" val="3891285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3416" y="2776492"/>
            <a:ext cx="4371204" cy="1039899"/>
          </a:xfrm>
        </p:spPr>
        <p:txBody>
          <a:bodyPr>
            <a:normAutofit fontScale="90000"/>
          </a:bodyPr>
          <a:lstStyle/>
          <a:p>
            <a:r>
              <a:rPr lang="en-GB" dirty="0" smtClean="0"/>
              <a:t>Using Tony’s Images</a:t>
            </a:r>
            <a:endParaRPr lang="en-GB" dirty="0"/>
          </a:p>
        </p:txBody>
      </p:sp>
      <p:sp>
        <p:nvSpPr>
          <p:cNvPr id="3" name="Content Placeholder 2"/>
          <p:cNvSpPr>
            <a:spLocks noGrp="1"/>
          </p:cNvSpPr>
          <p:nvPr>
            <p:ph idx="1"/>
          </p:nvPr>
        </p:nvSpPr>
        <p:spPr>
          <a:xfrm>
            <a:off x="2253048" y="5471336"/>
            <a:ext cx="4835611" cy="1535414"/>
          </a:xfrm>
        </p:spPr>
        <p:txBody>
          <a:bodyPr>
            <a:normAutofit/>
          </a:bodyPr>
          <a:lstStyle/>
          <a:p>
            <a:pPr marL="0" indent="0" algn="r">
              <a:buNone/>
            </a:pPr>
            <a:r>
              <a:rPr lang="en-US" sz="2400" i="1" dirty="0" smtClean="0"/>
              <a:t>R-Band of Mare Serenitatis, top center of image, </a:t>
            </a:r>
            <a:r>
              <a:rPr lang="en-US" sz="2400" i="1" dirty="0"/>
              <a:t>and Mare </a:t>
            </a:r>
            <a:r>
              <a:rPr lang="en-US" sz="2400" i="1" dirty="0" err="1" smtClean="0"/>
              <a:t>Tranquillitatis</a:t>
            </a:r>
            <a:r>
              <a:rPr lang="en-US" sz="2400" i="1" dirty="0" smtClean="0"/>
              <a:t>, right. </a:t>
            </a:r>
            <a:endParaRPr lang="en-GB"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068474" y="3201344"/>
            <a:ext cx="4816668" cy="3396615"/>
          </a:xfrm>
          <a:prstGeom prst="rect">
            <a:avLst/>
          </a:prstGeom>
        </p:spPr>
      </p:pic>
      <p:sp>
        <p:nvSpPr>
          <p:cNvPr id="5" name="TextBox 4"/>
          <p:cNvSpPr txBox="1"/>
          <p:nvPr/>
        </p:nvSpPr>
        <p:spPr>
          <a:xfrm>
            <a:off x="194028" y="2314085"/>
            <a:ext cx="2244990" cy="369332"/>
          </a:xfrm>
          <a:prstGeom prst="rect">
            <a:avLst/>
          </a:prstGeom>
          <a:noFill/>
        </p:spPr>
        <p:txBody>
          <a:bodyPr wrap="square" rtlCol="0">
            <a:spAutoFit/>
          </a:bodyPr>
          <a:lstStyle/>
          <a:p>
            <a:r>
              <a:rPr lang="en-GB" dirty="0" smtClean="0"/>
              <a:t>436nm</a:t>
            </a:r>
            <a:endParaRPr lang="en-GB" dirty="0"/>
          </a:p>
        </p:txBody>
      </p:sp>
      <p:sp>
        <p:nvSpPr>
          <p:cNvPr id="6" name="TextBox 5"/>
          <p:cNvSpPr txBox="1"/>
          <p:nvPr/>
        </p:nvSpPr>
        <p:spPr>
          <a:xfrm>
            <a:off x="2355787" y="2333727"/>
            <a:ext cx="2244990" cy="369332"/>
          </a:xfrm>
          <a:prstGeom prst="rect">
            <a:avLst/>
          </a:prstGeom>
          <a:noFill/>
        </p:spPr>
        <p:txBody>
          <a:bodyPr wrap="square" rtlCol="0">
            <a:spAutoFit/>
          </a:bodyPr>
          <a:lstStyle/>
          <a:p>
            <a:r>
              <a:rPr lang="en-GB" dirty="0" smtClean="0"/>
              <a:t>589nm</a:t>
            </a:r>
            <a:endParaRPr lang="en-GB" dirty="0"/>
          </a:p>
        </p:txBody>
      </p:sp>
      <p:sp>
        <p:nvSpPr>
          <p:cNvPr id="7" name="TextBox 6"/>
          <p:cNvSpPr txBox="1"/>
          <p:nvPr/>
        </p:nvSpPr>
        <p:spPr>
          <a:xfrm>
            <a:off x="4501978" y="2333727"/>
            <a:ext cx="2244990" cy="369332"/>
          </a:xfrm>
          <a:prstGeom prst="rect">
            <a:avLst/>
          </a:prstGeom>
          <a:noFill/>
        </p:spPr>
        <p:txBody>
          <a:bodyPr wrap="square" rtlCol="0">
            <a:spAutoFit/>
          </a:bodyPr>
          <a:lstStyle/>
          <a:p>
            <a:r>
              <a:rPr lang="en-GB" dirty="0" smtClean="0"/>
              <a:t>656nm</a:t>
            </a:r>
            <a:endParaRPr lang="en-GB" dirty="0"/>
          </a:p>
        </p:txBody>
      </p:sp>
      <p:sp>
        <p:nvSpPr>
          <p:cNvPr id="8" name="TextBox 7"/>
          <p:cNvSpPr txBox="1"/>
          <p:nvPr/>
        </p:nvSpPr>
        <p:spPr>
          <a:xfrm>
            <a:off x="6656913" y="2333727"/>
            <a:ext cx="2244990" cy="369332"/>
          </a:xfrm>
          <a:prstGeom prst="rect">
            <a:avLst/>
          </a:prstGeom>
          <a:noFill/>
        </p:spPr>
        <p:txBody>
          <a:bodyPr wrap="square" rtlCol="0">
            <a:spAutoFit/>
          </a:bodyPr>
          <a:lstStyle/>
          <a:p>
            <a:r>
              <a:rPr lang="en-GB" dirty="0" smtClean="0"/>
              <a:t>730nm</a:t>
            </a:r>
            <a:endParaRPr lang="en-GB" dirty="0"/>
          </a:p>
        </p:txBody>
      </p:sp>
      <p:sp>
        <p:nvSpPr>
          <p:cNvPr id="9" name="TextBox 8"/>
          <p:cNvSpPr txBox="1"/>
          <p:nvPr/>
        </p:nvSpPr>
        <p:spPr>
          <a:xfrm>
            <a:off x="8825497" y="2333727"/>
            <a:ext cx="2244990" cy="369332"/>
          </a:xfrm>
          <a:prstGeom prst="rect">
            <a:avLst/>
          </a:prstGeom>
          <a:noFill/>
        </p:spPr>
        <p:txBody>
          <a:bodyPr wrap="square" rtlCol="0">
            <a:spAutoFit/>
          </a:bodyPr>
          <a:lstStyle/>
          <a:p>
            <a:r>
              <a:rPr lang="en-GB" dirty="0" smtClean="0"/>
              <a:t>855nm</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09" y="687192"/>
            <a:ext cx="1892063" cy="161269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43" y="687192"/>
            <a:ext cx="1892063" cy="161269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978" y="687192"/>
            <a:ext cx="1892063" cy="161269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6913" y="701387"/>
            <a:ext cx="1892063" cy="161269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497" y="687192"/>
            <a:ext cx="1892063" cy="1612698"/>
          </a:xfrm>
          <a:prstGeom prst="rect">
            <a:avLst/>
          </a:prstGeom>
        </p:spPr>
      </p:pic>
      <p:sp>
        <p:nvSpPr>
          <p:cNvPr id="15" name="TextBox 14"/>
          <p:cNvSpPr txBox="1"/>
          <p:nvPr/>
        </p:nvSpPr>
        <p:spPr>
          <a:xfrm>
            <a:off x="253416" y="3744390"/>
            <a:ext cx="6140625" cy="923330"/>
          </a:xfrm>
          <a:prstGeom prst="rect">
            <a:avLst/>
          </a:prstGeom>
          <a:noFill/>
        </p:spPr>
        <p:txBody>
          <a:bodyPr wrap="square" rtlCol="0">
            <a:spAutoFit/>
          </a:bodyPr>
          <a:lstStyle/>
          <a:p>
            <a:r>
              <a:rPr lang="en-GB" dirty="0" smtClean="0"/>
              <a:t>Only use small area of these images where they aren’t saturated or suffering from other effects </a:t>
            </a:r>
            <a:r>
              <a:rPr lang="en-GB" dirty="0" smtClean="0">
                <a:solidFill>
                  <a:srgbClr val="FFFF00"/>
                </a:solidFill>
              </a:rPr>
              <a:t>(Tom, any other reason?)</a:t>
            </a:r>
            <a:endParaRPr lang="en-GB" dirty="0">
              <a:solidFill>
                <a:srgbClr val="FFFF00"/>
              </a:solidFill>
            </a:endParaRPr>
          </a:p>
        </p:txBody>
      </p:sp>
    </p:spTree>
    <p:extLst>
      <p:ext uri="{BB962C8B-B14F-4D97-AF65-F5344CB8AC3E}">
        <p14:creationId xmlns:p14="http://schemas.microsoft.com/office/powerpoint/2010/main" val="12438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1206" y="143163"/>
            <a:ext cx="4043594" cy="3275898"/>
            <a:chOff x="645814" y="953220"/>
            <a:chExt cx="4913014" cy="4706728"/>
          </a:xfrm>
        </p:grpSpPr>
        <p:pic>
          <p:nvPicPr>
            <p:cNvPr id="4" name="Picture 3"/>
            <p:cNvPicPr>
              <a:picLocks noChangeAspect="1"/>
            </p:cNvPicPr>
            <p:nvPr/>
          </p:nvPicPr>
          <p:blipFill rotWithShape="1">
            <a:blip r:embed="rId2"/>
            <a:srcRect l="50000" t="33502" r="28560" b="32693"/>
            <a:stretch/>
          </p:blipFill>
          <p:spPr>
            <a:xfrm>
              <a:off x="709188" y="953220"/>
              <a:ext cx="4786266" cy="4245063"/>
            </a:xfrm>
            <a:prstGeom prst="rect">
              <a:avLst/>
            </a:prstGeom>
          </p:spPr>
        </p:pic>
        <p:sp>
          <p:nvSpPr>
            <p:cNvPr id="5" name="TextBox 4"/>
            <p:cNvSpPr txBox="1"/>
            <p:nvPr/>
          </p:nvSpPr>
          <p:spPr>
            <a:xfrm>
              <a:off x="645814" y="5198283"/>
              <a:ext cx="4913014" cy="461665"/>
            </a:xfrm>
            <a:prstGeom prst="rect">
              <a:avLst/>
            </a:prstGeom>
            <a:noFill/>
          </p:spPr>
          <p:txBody>
            <a:bodyPr wrap="square" rtlCol="0">
              <a:spAutoFit/>
            </a:bodyPr>
            <a:lstStyle/>
            <a:p>
              <a:r>
                <a:rPr lang="en-GB" sz="1200" dirty="0">
                  <a:solidFill>
                    <a:schemeClr val="tx1">
                      <a:lumMod val="50000"/>
                      <a:lumOff val="50000"/>
                    </a:schemeClr>
                  </a:solidFill>
                </a:rPr>
                <a:t>JOURNAL </a:t>
              </a:r>
              <a:r>
                <a:rPr lang="en-GB" sz="1200" dirty="0" smtClean="0">
                  <a:solidFill>
                    <a:schemeClr val="tx1">
                      <a:lumMod val="50000"/>
                      <a:lumOff val="50000"/>
                    </a:schemeClr>
                  </a:solidFill>
                </a:rPr>
                <a:t>OF GEOPHYSICAL RESEARCH</a:t>
              </a:r>
              <a:r>
                <a:rPr lang="en-GB" sz="1200" dirty="0">
                  <a:solidFill>
                    <a:schemeClr val="tx1">
                      <a:lumMod val="50000"/>
                      <a:lumOff val="50000"/>
                    </a:schemeClr>
                  </a:solidFill>
                </a:rPr>
                <a:t>, </a:t>
              </a:r>
              <a:r>
                <a:rPr lang="en-GB" sz="1200" dirty="0" smtClean="0">
                  <a:solidFill>
                    <a:schemeClr val="tx1">
                      <a:lumMod val="50000"/>
                      <a:lumOff val="50000"/>
                    </a:schemeClr>
                  </a:solidFill>
                </a:rPr>
                <a:t>VOL</a:t>
              </a:r>
              <a:r>
                <a:rPr lang="en-GB" sz="1200" dirty="0">
                  <a:solidFill>
                    <a:schemeClr val="tx1">
                      <a:lumMod val="50000"/>
                      <a:lumOff val="50000"/>
                    </a:schemeClr>
                  </a:solidFill>
                </a:rPr>
                <a:t>. </a:t>
              </a:r>
              <a:r>
                <a:rPr lang="en-GB" sz="1200" dirty="0" smtClean="0">
                  <a:solidFill>
                    <a:schemeClr val="tx1">
                      <a:lumMod val="50000"/>
                      <a:lumOff val="50000"/>
                    </a:schemeClr>
                  </a:solidFill>
                </a:rPr>
                <a:t>101</a:t>
              </a:r>
              <a:r>
                <a:rPr lang="en-GB" sz="1200" dirty="0">
                  <a:solidFill>
                    <a:schemeClr val="tx1">
                      <a:lumMod val="50000"/>
                      <a:lumOff val="50000"/>
                    </a:schemeClr>
                  </a:solidFill>
                </a:rPr>
                <a:t>, </a:t>
              </a:r>
              <a:r>
                <a:rPr lang="en-GB" sz="1200" dirty="0" smtClean="0">
                  <a:solidFill>
                    <a:schemeClr val="tx1">
                      <a:lumMod val="50000"/>
                      <a:lumOff val="50000"/>
                    </a:schemeClr>
                  </a:solidFill>
                </a:rPr>
                <a:t>NO</a:t>
              </a:r>
              <a:r>
                <a:rPr lang="en-GB" sz="1200" dirty="0">
                  <a:solidFill>
                    <a:schemeClr val="tx1">
                      <a:lumMod val="50000"/>
                      <a:lumOff val="50000"/>
                    </a:schemeClr>
                  </a:solidFill>
                </a:rPr>
                <a:t>. </a:t>
              </a:r>
              <a:r>
                <a:rPr lang="en-GB" sz="1200" dirty="0" smtClean="0">
                  <a:solidFill>
                    <a:schemeClr val="tx1">
                      <a:lumMod val="50000"/>
                      <a:lumOff val="50000"/>
                    </a:schemeClr>
                  </a:solidFill>
                </a:rPr>
                <a:t>El0</a:t>
              </a:r>
              <a:r>
                <a:rPr lang="en-GB" sz="1200" dirty="0">
                  <a:solidFill>
                    <a:schemeClr val="tx1">
                      <a:lumMod val="50000"/>
                      <a:lumOff val="50000"/>
                    </a:schemeClr>
                  </a:solidFill>
                </a:rPr>
                <a:t>, </a:t>
              </a:r>
              <a:r>
                <a:rPr lang="en-GB" sz="1200" dirty="0" smtClean="0">
                  <a:solidFill>
                    <a:schemeClr val="tx1">
                      <a:lumMod val="50000"/>
                      <a:lumOff val="50000"/>
                    </a:schemeClr>
                  </a:solidFill>
                </a:rPr>
                <a:t>PAGES 23,213-23,228</a:t>
              </a:r>
              <a:r>
                <a:rPr lang="en-GB" sz="1200" dirty="0">
                  <a:solidFill>
                    <a:schemeClr val="tx1">
                      <a:lumMod val="50000"/>
                      <a:lumOff val="50000"/>
                    </a:schemeClr>
                  </a:solidFill>
                </a:rPr>
                <a:t>, </a:t>
              </a:r>
              <a:r>
                <a:rPr lang="en-GB" sz="1200" dirty="0" smtClean="0">
                  <a:solidFill>
                    <a:schemeClr val="tx1">
                      <a:lumMod val="50000"/>
                      <a:lumOff val="50000"/>
                    </a:schemeClr>
                  </a:solidFill>
                </a:rPr>
                <a:t>OCTOBER 25</a:t>
              </a:r>
              <a:r>
                <a:rPr lang="en-GB" sz="1200" dirty="0">
                  <a:solidFill>
                    <a:schemeClr val="tx1">
                      <a:lumMod val="50000"/>
                      <a:lumOff val="50000"/>
                    </a:schemeClr>
                  </a:solidFill>
                </a:rPr>
                <a:t>, </a:t>
              </a:r>
              <a:r>
                <a:rPr lang="en-GB" sz="1200" dirty="0" smtClean="0">
                  <a:solidFill>
                    <a:schemeClr val="tx1">
                      <a:lumMod val="50000"/>
                      <a:lumOff val="50000"/>
                    </a:schemeClr>
                  </a:solidFill>
                </a:rPr>
                <a:t>1996</a:t>
              </a:r>
              <a:endParaRPr lang="en-GB" sz="1200" dirty="0">
                <a:solidFill>
                  <a:schemeClr val="tx1">
                    <a:lumMod val="50000"/>
                    <a:lumOff val="50000"/>
                  </a:schemeClr>
                </a:solidFill>
              </a:endParaRPr>
            </a:p>
          </p:txBody>
        </p:sp>
      </p:grpSp>
      <p:grpSp>
        <p:nvGrpSpPr>
          <p:cNvPr id="11" name="Group 10"/>
          <p:cNvGrpSpPr/>
          <p:nvPr/>
        </p:nvGrpSpPr>
        <p:grpSpPr>
          <a:xfrm>
            <a:off x="123365" y="3562352"/>
            <a:ext cx="3806687" cy="3204795"/>
            <a:chOff x="6082748" y="2455153"/>
            <a:chExt cx="3806687" cy="3204795"/>
          </a:xfrm>
        </p:grpSpPr>
        <p:grpSp>
          <p:nvGrpSpPr>
            <p:cNvPr id="9" name="Group 8"/>
            <p:cNvGrpSpPr/>
            <p:nvPr/>
          </p:nvGrpSpPr>
          <p:grpSpPr>
            <a:xfrm>
              <a:off x="6159581" y="2455153"/>
              <a:ext cx="3647324" cy="2743130"/>
              <a:chOff x="1607459" y="2678949"/>
              <a:chExt cx="4320454" cy="3249387"/>
            </a:xfrm>
          </p:grpSpPr>
          <p:pic>
            <p:nvPicPr>
              <p:cNvPr id="7" name="Picture 6"/>
              <p:cNvPicPr>
                <a:picLocks noChangeAspect="1"/>
              </p:cNvPicPr>
              <p:nvPr/>
            </p:nvPicPr>
            <p:blipFill rotWithShape="1">
              <a:blip r:embed="rId3"/>
              <a:srcRect l="10952" t="20317" r="35744" b="8412"/>
              <a:stretch/>
            </p:blipFill>
            <p:spPr>
              <a:xfrm>
                <a:off x="1607459" y="2678949"/>
                <a:ext cx="4320454" cy="3249387"/>
              </a:xfrm>
              <a:prstGeom prst="rect">
                <a:avLst/>
              </a:prstGeom>
            </p:spPr>
          </p:pic>
          <p:sp>
            <p:nvSpPr>
              <p:cNvPr id="8" name="Rectangle 7"/>
              <p:cNvSpPr/>
              <p:nvPr/>
            </p:nvSpPr>
            <p:spPr>
              <a:xfrm>
                <a:off x="2207799" y="4348745"/>
                <a:ext cx="894522" cy="109250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p:cNvSpPr txBox="1"/>
            <p:nvPr/>
          </p:nvSpPr>
          <p:spPr>
            <a:xfrm>
              <a:off x="6082748" y="5198283"/>
              <a:ext cx="3806687" cy="461665"/>
            </a:xfrm>
            <a:prstGeom prst="rect">
              <a:avLst/>
            </a:prstGeom>
            <a:noFill/>
          </p:spPr>
          <p:txBody>
            <a:bodyPr wrap="square" rtlCol="0">
              <a:spAutoFit/>
            </a:bodyPr>
            <a:lstStyle/>
            <a:p>
              <a:r>
                <a:rPr lang="pt-BR" sz="1200" dirty="0">
                  <a:solidFill>
                    <a:schemeClr val="tx1">
                      <a:lumMod val="50000"/>
                      <a:lumOff val="50000"/>
                    </a:schemeClr>
                  </a:solidFill>
                </a:rPr>
                <a:t>41stLunarandPlanetaryScienceConference(2010</a:t>
              </a:r>
              <a:r>
                <a:rPr lang="pt-BR" sz="1200" dirty="0" smtClean="0">
                  <a:solidFill>
                    <a:schemeClr val="tx1">
                      <a:lumMod val="50000"/>
                      <a:lumOff val="50000"/>
                    </a:schemeClr>
                  </a:solidFill>
                </a:rPr>
                <a:t>), http</a:t>
              </a:r>
              <a:r>
                <a:rPr lang="pt-BR" sz="1200" dirty="0">
                  <a:solidFill>
                    <a:schemeClr val="tx1">
                      <a:lumMod val="50000"/>
                      <a:lumOff val="50000"/>
                    </a:schemeClr>
                  </a:solidFill>
                </a:rPr>
                <a:t>://www.lpi.usra.edu/meetings/lpsc2010/pdf/2494.pdf</a:t>
              </a:r>
            </a:p>
          </p:txBody>
        </p:sp>
      </p:grpSp>
      <p:grpSp>
        <p:nvGrpSpPr>
          <p:cNvPr id="14" name="Group 13"/>
          <p:cNvGrpSpPr/>
          <p:nvPr/>
        </p:nvGrpSpPr>
        <p:grpSpPr>
          <a:xfrm>
            <a:off x="4436859" y="1954004"/>
            <a:ext cx="7351997" cy="4813143"/>
            <a:chOff x="375327" y="1690688"/>
            <a:chExt cx="7351997" cy="4813143"/>
          </a:xfrm>
        </p:grpSpPr>
        <p:graphicFrame>
          <p:nvGraphicFramePr>
            <p:cNvPr id="15" name="Chart 14"/>
            <p:cNvGraphicFramePr>
              <a:graphicFrameLocks/>
            </p:cNvGraphicFramePr>
            <p:nvPr>
              <p:extLst>
                <p:ext uri="{D42A27DB-BD31-4B8C-83A1-F6EECF244321}">
                  <p14:modId xmlns:p14="http://schemas.microsoft.com/office/powerpoint/2010/main" val="2272358327"/>
                </p:ext>
              </p:extLst>
            </p:nvPr>
          </p:nvGraphicFramePr>
          <p:xfrm>
            <a:off x="375327" y="1690688"/>
            <a:ext cx="7351997" cy="4813143"/>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6457925" y="3450929"/>
              <a:ext cx="998991"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17" name="Rectangle 16"/>
            <p:cNvSpPr/>
            <p:nvPr/>
          </p:nvSpPr>
          <p:spPr>
            <a:xfrm>
              <a:off x="6545289" y="4222303"/>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sp>
        <p:nvSpPr>
          <p:cNvPr id="2" name="Rectangle 1"/>
          <p:cNvSpPr/>
          <p:nvPr/>
        </p:nvSpPr>
        <p:spPr>
          <a:xfrm>
            <a:off x="619125" y="323850"/>
            <a:ext cx="2513181" cy="2371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4670535" y="814264"/>
            <a:ext cx="6847913" cy="1200329"/>
          </a:xfrm>
          <a:prstGeom prst="rect">
            <a:avLst/>
          </a:prstGeom>
          <a:noFill/>
        </p:spPr>
        <p:txBody>
          <a:bodyPr wrap="square" rtlCol="0">
            <a:spAutoFit/>
          </a:bodyPr>
          <a:lstStyle/>
          <a:p>
            <a:r>
              <a:rPr lang="en-GB" sz="3600" dirty="0" smtClean="0"/>
              <a:t>Comparing to known spectra for calibration </a:t>
            </a:r>
            <a:endParaRPr lang="en-GB" sz="3600" dirty="0"/>
          </a:p>
        </p:txBody>
      </p:sp>
    </p:spTree>
    <p:extLst>
      <p:ext uri="{BB962C8B-B14F-4D97-AF65-F5344CB8AC3E}">
        <p14:creationId xmlns:p14="http://schemas.microsoft.com/office/powerpoint/2010/main" val="3063249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False Colour Imaging</a:t>
            </a:r>
            <a:endParaRPr lang="en-GB" dirty="0"/>
          </a:p>
        </p:txBody>
      </p:sp>
      <p:sp>
        <p:nvSpPr>
          <p:cNvPr id="3" name="Content Placeholder 2"/>
          <p:cNvSpPr>
            <a:spLocks noGrp="1"/>
          </p:cNvSpPr>
          <p:nvPr>
            <p:ph idx="1"/>
          </p:nvPr>
        </p:nvSpPr>
        <p:spPr>
          <a:xfrm>
            <a:off x="623045" y="1986989"/>
            <a:ext cx="4986108" cy="4351338"/>
          </a:xfrm>
        </p:spPr>
        <p:txBody>
          <a:bodyPr/>
          <a:lstStyle/>
          <a:p>
            <a:pPr marL="0" indent="0">
              <a:buNone/>
            </a:pPr>
            <a:r>
              <a:rPr lang="en-US" dirty="0" smtClean="0"/>
              <a:t>Combined the images to create RGB image where:</a:t>
            </a:r>
          </a:p>
          <a:p>
            <a:r>
              <a:rPr lang="en-US" dirty="0" smtClean="0"/>
              <a:t>Red represents </a:t>
            </a:r>
            <a:r>
              <a:rPr lang="en-US" dirty="0"/>
              <a:t>I-band, </a:t>
            </a:r>
            <a:endParaRPr lang="en-US" dirty="0" smtClean="0"/>
          </a:p>
          <a:p>
            <a:r>
              <a:rPr lang="en-US" dirty="0" smtClean="0"/>
              <a:t>Green </a:t>
            </a:r>
            <a:r>
              <a:rPr lang="en-US" dirty="0"/>
              <a:t>representing </a:t>
            </a:r>
            <a:r>
              <a:rPr lang="en-US" dirty="0" smtClean="0"/>
              <a:t>R-band</a:t>
            </a:r>
          </a:p>
          <a:p>
            <a:r>
              <a:rPr lang="en-US" dirty="0" smtClean="0"/>
              <a:t>Blue </a:t>
            </a:r>
            <a:r>
              <a:rPr lang="en-US" dirty="0"/>
              <a:t>representing </a:t>
            </a:r>
            <a:r>
              <a:rPr lang="en-US" dirty="0" smtClean="0"/>
              <a:t>B-band</a:t>
            </a:r>
          </a:p>
          <a:p>
            <a:pPr marL="0" indent="0">
              <a:buNone/>
            </a:pPr>
            <a:endParaRPr lang="en-US" dirty="0"/>
          </a:p>
          <a:p>
            <a:pPr marL="0" indent="0">
              <a:buNone/>
            </a:pPr>
            <a:r>
              <a:rPr lang="en-US" dirty="0" smtClean="0"/>
              <a:t>Other bands were too blurry or were saturated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153" y="2148354"/>
            <a:ext cx="6093902" cy="4297294"/>
          </a:xfrm>
          <a:prstGeom prst="rect">
            <a:avLst/>
          </a:prstGeom>
        </p:spPr>
      </p:pic>
    </p:spTree>
    <p:extLst>
      <p:ext uri="{BB962C8B-B14F-4D97-AF65-F5344CB8AC3E}">
        <p14:creationId xmlns:p14="http://schemas.microsoft.com/office/powerpoint/2010/main" val="238539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723" y="432356"/>
            <a:ext cx="3316706" cy="6318894"/>
          </a:xfrm>
        </p:spPr>
        <p:txBody>
          <a:bodyPr/>
          <a:lstStyle/>
          <a:p>
            <a:pPr marL="0" indent="0">
              <a:buNone/>
            </a:pPr>
            <a:r>
              <a:rPr lang="en-US" dirty="0"/>
              <a:t>Comparing this to NASAs spectral composition of the moon shows a similar result where Mare Serenitatis is in the green-yellow part of the spectrum and Mare </a:t>
            </a:r>
            <a:r>
              <a:rPr lang="en-US" dirty="0" err="1"/>
              <a:t>Tranquillitatis</a:t>
            </a:r>
            <a:r>
              <a:rPr lang="en-US" dirty="0"/>
              <a:t> is in the blue-purple part.</a:t>
            </a:r>
            <a:endParaRPr lang="en-GB" dirty="0"/>
          </a:p>
          <a:p>
            <a:endParaRPr lang="en-GB" dirty="0"/>
          </a:p>
        </p:txBody>
      </p:sp>
      <p:grpSp>
        <p:nvGrpSpPr>
          <p:cNvPr id="7" name="Group 6"/>
          <p:cNvGrpSpPr/>
          <p:nvPr/>
        </p:nvGrpSpPr>
        <p:grpSpPr>
          <a:xfrm>
            <a:off x="6023008" y="729006"/>
            <a:ext cx="5760720" cy="5421630"/>
            <a:chOff x="6023008" y="729006"/>
            <a:chExt cx="5760720" cy="542163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023008" y="729006"/>
              <a:ext cx="5760720" cy="5421630"/>
            </a:xfrm>
            <a:prstGeom prst="rect">
              <a:avLst/>
            </a:prstGeom>
          </p:spPr>
        </p:pic>
        <p:sp>
          <p:nvSpPr>
            <p:cNvPr id="6" name="Rectangle 5"/>
            <p:cNvSpPr/>
            <p:nvPr/>
          </p:nvSpPr>
          <p:spPr>
            <a:xfrm rot="20269449">
              <a:off x="7014849" y="1615479"/>
              <a:ext cx="1152078" cy="19757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4121149">
            <a:off x="3227538" y="2645506"/>
            <a:ext cx="4538351" cy="2795859"/>
          </a:xfrm>
          <a:prstGeom prst="rect">
            <a:avLst/>
          </a:prstGeom>
        </p:spPr>
      </p:pic>
      <p:cxnSp>
        <p:nvCxnSpPr>
          <p:cNvPr id="9" name="Straight Connector 8"/>
          <p:cNvCxnSpPr/>
          <p:nvPr/>
        </p:nvCxnSpPr>
        <p:spPr>
          <a:xfrm>
            <a:off x="5959929" y="1433791"/>
            <a:ext cx="1802946" cy="1244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623830" y="3314700"/>
            <a:ext cx="873365" cy="230505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50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75" b="15180"/>
          <a:stretch/>
        </p:blipFill>
        <p:spPr>
          <a:xfrm>
            <a:off x="1515762" y="107092"/>
            <a:ext cx="8270789" cy="6458465"/>
          </a:xfr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rot="1135547">
            <a:off x="1664788" y="2727631"/>
            <a:ext cx="3822538" cy="2695575"/>
          </a:xfrm>
          <a:prstGeom prst="rect">
            <a:avLst/>
          </a:prstGeom>
          <a:ln>
            <a:solidFill>
              <a:schemeClr val="bg1"/>
            </a:solidFill>
          </a:ln>
        </p:spPr>
      </p:pic>
      <p:sp>
        <p:nvSpPr>
          <p:cNvPr id="6" name="Rectangle 5"/>
          <p:cNvSpPr/>
          <p:nvPr/>
        </p:nvSpPr>
        <p:spPr>
          <a:xfrm rot="1120515">
            <a:off x="5776367" y="2076918"/>
            <a:ext cx="1772151" cy="1165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V="1">
            <a:off x="2209800" y="1823886"/>
            <a:ext cx="3803822" cy="3567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42114" y="3495865"/>
            <a:ext cx="2364848" cy="247438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14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Comparing Different mare and highland</a:t>
            </a:r>
            <a:endParaRPr lang="en-US" dirty="0"/>
          </a:p>
        </p:txBody>
      </p:sp>
      <p:sp>
        <p:nvSpPr>
          <p:cNvPr id="3" name="Content Placeholder 2"/>
          <p:cNvSpPr>
            <a:spLocks noGrp="1"/>
          </p:cNvSpPr>
          <p:nvPr>
            <p:ph idx="1"/>
          </p:nvPr>
        </p:nvSpPr>
        <p:spPr/>
        <p:txBody>
          <a:bodyPr/>
          <a:lstStyle/>
          <a:p>
            <a:r>
              <a:rPr lang="nb-NO" dirty="0" smtClean="0">
                <a:solidFill>
                  <a:srgbClr val="FFFF00"/>
                </a:solidFill>
              </a:rPr>
              <a:t>This is where i want ur stuffs tome, histogram comperson</a:t>
            </a:r>
            <a:endParaRPr lang="en-US" dirty="0">
              <a:solidFill>
                <a:srgbClr val="FFFF00"/>
              </a:solidFill>
            </a:endParaRPr>
          </a:p>
        </p:txBody>
      </p:sp>
    </p:spTree>
    <p:extLst>
      <p:ext uri="{BB962C8B-B14F-4D97-AF65-F5344CB8AC3E}">
        <p14:creationId xmlns:p14="http://schemas.microsoft.com/office/powerpoint/2010/main" val="2492453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Tree>
    <p:extLst>
      <p:ext uri="{BB962C8B-B14F-4D97-AF65-F5344CB8AC3E}">
        <p14:creationId xmlns:p14="http://schemas.microsoft.com/office/powerpoint/2010/main" val="3073120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371617" y="1378271"/>
            <a:ext cx="5379396" cy="3874665"/>
            <a:chOff x="705527" y="1114955"/>
            <a:chExt cx="7351997" cy="4813143"/>
          </a:xfrm>
        </p:grpSpPr>
        <p:graphicFrame>
          <p:nvGraphicFramePr>
            <p:cNvPr id="6" name="Chart 5"/>
            <p:cNvGraphicFramePr>
              <a:graphicFrameLocks/>
            </p:cNvGraphicFramePr>
            <p:nvPr>
              <p:extLst>
                <p:ext uri="{D42A27DB-BD31-4B8C-83A1-F6EECF244321}">
                  <p14:modId xmlns:p14="http://schemas.microsoft.com/office/powerpoint/2010/main" val="964625341"/>
                </p:ext>
              </p:extLst>
            </p:nvPr>
          </p:nvGraphicFramePr>
          <p:xfrm>
            <a:off x="705527" y="1114955"/>
            <a:ext cx="7351997" cy="481314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7015159" y="2846739"/>
              <a:ext cx="998992" cy="430887"/>
            </a:xfrm>
            <a:prstGeom prst="rect">
              <a:avLst/>
            </a:prstGeom>
          </p:spPr>
          <p:txBody>
            <a:bodyPr wrap="none">
              <a:spAutoFit/>
            </a:bodyPr>
            <a:lstStyle/>
            <a:p>
              <a:pPr algn="r"/>
              <a:r>
                <a:rPr lang="nb-NO" sz="1100" dirty="0"/>
                <a:t>Mare </a:t>
              </a:r>
              <a:endParaRPr lang="nb-NO" sz="1100" dirty="0" smtClean="0"/>
            </a:p>
            <a:p>
              <a:pPr algn="r"/>
              <a:r>
                <a:rPr lang="nb-NO" sz="1100" dirty="0" smtClean="0"/>
                <a:t>Tranquillitatis </a:t>
              </a:r>
              <a:endParaRPr lang="en-GB" sz="1100" dirty="0"/>
            </a:p>
          </p:txBody>
        </p:sp>
        <p:sp>
          <p:nvSpPr>
            <p:cNvPr id="8" name="Rectangle 7"/>
            <p:cNvSpPr/>
            <p:nvPr/>
          </p:nvSpPr>
          <p:spPr>
            <a:xfrm>
              <a:off x="7131332" y="3500126"/>
              <a:ext cx="824265" cy="430887"/>
            </a:xfrm>
            <a:prstGeom prst="rect">
              <a:avLst/>
            </a:prstGeom>
          </p:spPr>
          <p:txBody>
            <a:bodyPr wrap="none">
              <a:spAutoFit/>
            </a:bodyPr>
            <a:lstStyle/>
            <a:p>
              <a:pPr algn="r"/>
              <a:r>
                <a:rPr lang="nb-NO" sz="1100" dirty="0"/>
                <a:t>Mare </a:t>
              </a:r>
              <a:endParaRPr lang="nb-NO" sz="1100" dirty="0" smtClean="0"/>
            </a:p>
            <a:p>
              <a:pPr algn="r"/>
              <a:r>
                <a:rPr lang="nb-NO" sz="1100" dirty="0" smtClean="0"/>
                <a:t>Serenitatis </a:t>
              </a:r>
              <a:endParaRPr lang="en-GB" sz="1100" dirty="0"/>
            </a:p>
          </p:txBody>
        </p:sp>
      </p:grpSp>
      <p:grpSp>
        <p:nvGrpSpPr>
          <p:cNvPr id="9" name="Group 8"/>
          <p:cNvGrpSpPr/>
          <p:nvPr/>
        </p:nvGrpSpPr>
        <p:grpSpPr>
          <a:xfrm>
            <a:off x="193271" y="168279"/>
            <a:ext cx="3979895" cy="3130097"/>
            <a:chOff x="115983" y="2019806"/>
            <a:chExt cx="4651076" cy="3632483"/>
          </a:xfrm>
        </p:grpSpPr>
        <p:pic>
          <p:nvPicPr>
            <p:cNvPr id="1026" name="Picture 2" descr="http://speclab.cr.usgs.gov/PAPERS.refl-mrs/giff/300dpi/fig21a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983" y="2019806"/>
              <a:ext cx="4651076" cy="36324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51985" y="2226733"/>
              <a:ext cx="693456" cy="2895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p:cNvGrpSpPr/>
          <p:nvPr/>
        </p:nvGrpSpPr>
        <p:grpSpPr>
          <a:xfrm>
            <a:off x="241866" y="3359158"/>
            <a:ext cx="3931300" cy="3236633"/>
            <a:chOff x="241866" y="3359158"/>
            <a:chExt cx="3931300" cy="3236633"/>
          </a:xfrm>
        </p:grpSpPr>
        <p:pic>
          <p:nvPicPr>
            <p:cNvPr id="1028" name="Picture 4" descr="http://speclab.cr.usgs.gov/PAPERS.refl-mrs/giff/300dpi/fig5a3.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866" y="3359158"/>
              <a:ext cx="3931300" cy="3236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147863" y="3645248"/>
              <a:ext cx="564204" cy="2495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 name="Straight Arrow Connector 12"/>
          <p:cNvCxnSpPr/>
          <p:nvPr/>
        </p:nvCxnSpPr>
        <p:spPr>
          <a:xfrm flipV="1">
            <a:off x="1344706" y="2947595"/>
            <a:ext cx="7433534" cy="2097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49101" y="935915"/>
            <a:ext cx="8057478" cy="16997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559859" y="1000461"/>
            <a:ext cx="8100508" cy="24635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7153" y="5381832"/>
            <a:ext cx="5873675" cy="646331"/>
          </a:xfrm>
          <a:prstGeom prst="rect">
            <a:avLst/>
          </a:prstGeom>
          <a:noFill/>
        </p:spPr>
        <p:txBody>
          <a:bodyPr wrap="square" rtlCol="0">
            <a:spAutoFit/>
          </a:bodyPr>
          <a:lstStyle/>
          <a:p>
            <a:r>
              <a:rPr lang="en-GB" dirty="0" smtClean="0"/>
              <a:t>Both contain pyroxene (though can’t determine grain size)</a:t>
            </a:r>
          </a:p>
          <a:p>
            <a:r>
              <a:rPr lang="en-GB" dirty="0" smtClean="0"/>
              <a:t>Mare Serenitatis probably contains </a:t>
            </a:r>
            <a:r>
              <a:rPr lang="en-GB" dirty="0" err="1" smtClean="0"/>
              <a:t>Fo</a:t>
            </a:r>
            <a:r>
              <a:rPr lang="en-GB" dirty="0" smtClean="0"/>
              <a:t> 29</a:t>
            </a:r>
            <a:endParaRPr lang="en-GB" dirty="0"/>
          </a:p>
        </p:txBody>
      </p:sp>
      <p:sp>
        <p:nvSpPr>
          <p:cNvPr id="19" name="TextBox 18"/>
          <p:cNvSpPr txBox="1"/>
          <p:nvPr/>
        </p:nvSpPr>
        <p:spPr>
          <a:xfrm>
            <a:off x="580913" y="6595791"/>
            <a:ext cx="3324113" cy="246221"/>
          </a:xfrm>
          <a:prstGeom prst="rect">
            <a:avLst/>
          </a:prstGeom>
          <a:noFill/>
        </p:spPr>
        <p:txBody>
          <a:bodyPr wrap="square" rtlCol="0">
            <a:spAutoFit/>
          </a:bodyPr>
          <a:lstStyle/>
          <a:p>
            <a:r>
              <a:rPr lang="en-GB" sz="1000" dirty="0">
                <a:solidFill>
                  <a:schemeClr val="tx1">
                    <a:lumMod val="50000"/>
                    <a:lumOff val="50000"/>
                  </a:schemeClr>
                </a:solidFill>
              </a:rPr>
              <a:t>http://speclab.cr.usgs.gov/PAPERS.refl-mrs/refl4.html</a:t>
            </a:r>
          </a:p>
        </p:txBody>
      </p:sp>
      <p:sp>
        <p:nvSpPr>
          <p:cNvPr id="20" name="Title 1"/>
          <p:cNvSpPr>
            <a:spLocks noGrp="1"/>
          </p:cNvSpPr>
          <p:nvPr>
            <p:ph type="title"/>
          </p:nvPr>
        </p:nvSpPr>
        <p:spPr>
          <a:xfrm>
            <a:off x="4410636" y="365125"/>
            <a:ext cx="6943164" cy="1325563"/>
          </a:xfrm>
        </p:spPr>
        <p:txBody>
          <a:bodyPr/>
          <a:lstStyle/>
          <a:p>
            <a:r>
              <a:rPr lang="en-GB" dirty="0" smtClean="0"/>
              <a:t>Finding Mineral Absorption Bands</a:t>
            </a:r>
            <a:endParaRPr lang="en-GB" dirty="0"/>
          </a:p>
        </p:txBody>
      </p:sp>
    </p:spTree>
    <p:extLst>
      <p:ext uri="{BB962C8B-B14F-4D97-AF65-F5344CB8AC3E}">
        <p14:creationId xmlns:p14="http://schemas.microsoft.com/office/powerpoint/2010/main" val="2180627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25" y="376518"/>
            <a:ext cx="8811409" cy="2130014"/>
          </a:xfrm>
        </p:spPr>
        <p:txBody>
          <a:bodyPr>
            <a:normAutofit fontScale="90000"/>
          </a:bodyPr>
          <a:lstStyle/>
          <a:p>
            <a:r>
              <a:rPr lang="en-GB" dirty="0" smtClean="0"/>
              <a:t/>
            </a:r>
            <a:br>
              <a:rPr lang="en-GB" dirty="0" smtClean="0"/>
            </a:br>
            <a:r>
              <a:rPr lang="en-GB" dirty="0" smtClean="0"/>
              <a:t>How </a:t>
            </a:r>
            <a:r>
              <a:rPr lang="en-GB" dirty="0"/>
              <a:t>accurately can </a:t>
            </a:r>
            <a:r>
              <a:rPr lang="en-GB" dirty="0" smtClean="0"/>
              <a:t>we measure the </a:t>
            </a:r>
            <a:r>
              <a:rPr lang="en-GB" dirty="0"/>
              <a:t>absorption bands in the </a:t>
            </a:r>
            <a:r>
              <a:rPr lang="en-GB" dirty="0" smtClean="0"/>
              <a:t>spectra?</a:t>
            </a:r>
            <a:r>
              <a:rPr lang="en-GB" dirty="0"/>
              <a:t/>
            </a:r>
            <a:br>
              <a:rPr lang="en-GB" dirty="0"/>
            </a:br>
            <a:endParaRPr lang="en-GB" dirty="0"/>
          </a:p>
        </p:txBody>
      </p:sp>
      <p:sp>
        <p:nvSpPr>
          <p:cNvPr id="4" name="TextBox 3"/>
          <p:cNvSpPr txBox="1"/>
          <p:nvPr/>
        </p:nvSpPr>
        <p:spPr>
          <a:xfrm>
            <a:off x="537883" y="2506532"/>
            <a:ext cx="10467190" cy="1200329"/>
          </a:xfrm>
          <a:prstGeom prst="rect">
            <a:avLst/>
          </a:prstGeom>
          <a:noFill/>
        </p:spPr>
        <p:txBody>
          <a:bodyPr wrap="square" rtlCol="0">
            <a:spAutoFit/>
          </a:bodyPr>
          <a:lstStyle/>
          <a:p>
            <a:r>
              <a:rPr lang="en-GB" sz="2400" dirty="0" smtClean="0"/>
              <a:t>Depends on calibration of scope, therefore very hard to determine.</a:t>
            </a:r>
          </a:p>
          <a:p>
            <a:endParaRPr lang="en-GB" sz="2400" dirty="0"/>
          </a:p>
          <a:p>
            <a:r>
              <a:rPr lang="en-GB" sz="2400" dirty="0" smtClean="0"/>
              <a:t>By taking into account the following affects we can reduce errors  </a:t>
            </a:r>
            <a:endParaRPr lang="en-GB" sz="2400" dirty="0"/>
          </a:p>
        </p:txBody>
      </p:sp>
    </p:spTree>
    <p:extLst>
      <p:ext uri="{BB962C8B-B14F-4D97-AF65-F5344CB8AC3E}">
        <p14:creationId xmlns:p14="http://schemas.microsoft.com/office/powerpoint/2010/main" val="3463227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GB" sz="1200" dirty="0" smtClean="0">
                <a:solidFill>
                  <a:srgbClr val="FFFF00"/>
                </a:solidFill>
              </a:rPr>
              <a:t>Goals: the </a:t>
            </a:r>
            <a:r>
              <a:rPr lang="en-GB" sz="1200" dirty="0">
                <a:solidFill>
                  <a:srgbClr val="FFFF00"/>
                </a:solidFill>
              </a:rPr>
              <a:t>following steps (</a:t>
            </a:r>
            <a:r>
              <a:rPr lang="en-GB" sz="1200" dirty="0" smtClean="0">
                <a:solidFill>
                  <a:srgbClr val="FFFF00"/>
                </a:solidFill>
              </a:rPr>
              <a:t>1-5) </a:t>
            </a:r>
            <a:r>
              <a:rPr lang="en-GB" sz="1200" dirty="0">
                <a:solidFill>
                  <a:srgbClr val="FFFF00"/>
                </a:solidFill>
              </a:rPr>
              <a:t>are </a:t>
            </a:r>
            <a:r>
              <a:rPr lang="en-GB" sz="1200" dirty="0" smtClean="0">
                <a:solidFill>
                  <a:srgbClr val="FFFF00"/>
                </a:solidFill>
              </a:rPr>
              <a:t>mandatory in </a:t>
            </a:r>
            <a:r>
              <a:rPr lang="en-GB" sz="1200" dirty="0">
                <a:solidFill>
                  <a:srgbClr val="FFFF00"/>
                </a:solidFill>
              </a:rPr>
              <a:t>order to complete the </a:t>
            </a:r>
            <a:r>
              <a:rPr lang="en-GB" sz="1200" dirty="0" smtClean="0">
                <a:solidFill>
                  <a:srgbClr val="FFFF00"/>
                </a:solidFill>
              </a:rPr>
              <a:t>project, however </a:t>
            </a:r>
            <a:r>
              <a:rPr lang="en-GB" sz="1200" dirty="0">
                <a:solidFill>
                  <a:srgbClr val="FFFF00"/>
                </a:solidFill>
              </a:rPr>
              <a:t>you may </a:t>
            </a:r>
            <a:r>
              <a:rPr lang="en-GB" sz="1200" dirty="0" smtClean="0">
                <a:solidFill>
                  <a:srgbClr val="FFFF00"/>
                </a:solidFill>
              </a:rPr>
              <a:t>boost marks</a:t>
            </a:r>
            <a:r>
              <a:rPr lang="en-GB" sz="1200" dirty="0">
                <a:solidFill>
                  <a:srgbClr val="FFFF00"/>
                </a:solidFill>
              </a:rPr>
              <a:t>, either as a group, or as </a:t>
            </a:r>
            <a:r>
              <a:rPr lang="en-GB" sz="1200" dirty="0" smtClean="0">
                <a:solidFill>
                  <a:srgbClr val="FFFF00"/>
                </a:solidFill>
              </a:rPr>
              <a:t>an individual, with optional goals </a:t>
            </a:r>
            <a:r>
              <a:rPr lang="en-GB" sz="1200" dirty="0">
                <a:solidFill>
                  <a:srgbClr val="FFFF00"/>
                </a:solidFill>
              </a:rPr>
              <a:t>(</a:t>
            </a:r>
            <a:r>
              <a:rPr lang="en-GB" sz="1200" dirty="0" smtClean="0">
                <a:solidFill>
                  <a:srgbClr val="FFFF00"/>
                </a:solidFill>
              </a:rPr>
              <a:t>5-8). </a:t>
            </a:r>
          </a:p>
          <a:p>
            <a:r>
              <a:rPr lang="en-GB" sz="1200" dirty="0" smtClean="0">
                <a:solidFill>
                  <a:srgbClr val="FFFF00"/>
                </a:solidFill>
              </a:rPr>
              <a:t>(1)Demonstrate </a:t>
            </a:r>
            <a:r>
              <a:rPr lang="en-GB" sz="1200" dirty="0">
                <a:solidFill>
                  <a:srgbClr val="FFFF00"/>
                </a:solidFill>
              </a:rPr>
              <a:t>acquiring </a:t>
            </a:r>
            <a:r>
              <a:rPr lang="en-GB" sz="1200" dirty="0" smtClean="0">
                <a:solidFill>
                  <a:srgbClr val="FFFF00"/>
                </a:solidFill>
              </a:rPr>
              <a:t>calibrated </a:t>
            </a:r>
            <a:r>
              <a:rPr lang="en-GB" sz="1200" dirty="0">
                <a:solidFill>
                  <a:srgbClr val="FFFF00"/>
                </a:solidFill>
              </a:rPr>
              <a:t>test spectra of different materials </a:t>
            </a:r>
            <a:r>
              <a:rPr lang="en-GB" sz="1200" dirty="0" smtClean="0">
                <a:solidFill>
                  <a:srgbClr val="FFFF00"/>
                </a:solidFill>
              </a:rPr>
              <a:t>.</a:t>
            </a:r>
            <a:r>
              <a:rPr lang="en-GB" sz="1200" dirty="0">
                <a:solidFill>
                  <a:srgbClr val="FFFF00"/>
                </a:solidFill>
              </a:rPr>
              <a:t>g. tarmac, </a:t>
            </a:r>
            <a:r>
              <a:rPr lang="en-GB" sz="1200" dirty="0" smtClean="0">
                <a:solidFill>
                  <a:srgbClr val="FFFF00"/>
                </a:solidFill>
              </a:rPr>
              <a:t>concrete</a:t>
            </a:r>
            <a:r>
              <a:rPr lang="en-GB" sz="1200" dirty="0">
                <a:solidFill>
                  <a:srgbClr val="FFFF00"/>
                </a:solidFill>
              </a:rPr>
              <a:t>, rock </a:t>
            </a:r>
            <a:r>
              <a:rPr lang="en-GB" sz="1200" dirty="0" smtClean="0">
                <a:solidFill>
                  <a:srgbClr val="FFFF00"/>
                </a:solidFill>
              </a:rPr>
              <a:t>samples, vegetation, using </a:t>
            </a:r>
            <a:r>
              <a:rPr lang="en-GB" sz="1200" dirty="0">
                <a:solidFill>
                  <a:srgbClr val="FFFF00"/>
                </a:solidFill>
              </a:rPr>
              <a:t>a hand held </a:t>
            </a:r>
            <a:r>
              <a:rPr lang="en-GB" sz="1200" dirty="0" smtClean="0">
                <a:solidFill>
                  <a:srgbClr val="FFFF00"/>
                </a:solidFill>
              </a:rPr>
              <a:t>spectrometer. </a:t>
            </a:r>
          </a:p>
          <a:p>
            <a:r>
              <a:rPr lang="en-GB" sz="1200" dirty="0" smtClean="0">
                <a:solidFill>
                  <a:srgbClr val="FFFF00"/>
                </a:solidFill>
              </a:rPr>
              <a:t>(2)Use </a:t>
            </a:r>
            <a:r>
              <a:rPr lang="en-GB" sz="1200" dirty="0">
                <a:solidFill>
                  <a:srgbClr val="FFFF00"/>
                </a:solidFill>
              </a:rPr>
              <a:t>N </a:t>
            </a:r>
            <a:r>
              <a:rPr lang="en-GB" sz="1200" dirty="0" smtClean="0">
                <a:solidFill>
                  <a:srgbClr val="FFFF00"/>
                </a:solidFill>
              </a:rPr>
              <a:t>(</a:t>
            </a:r>
            <a:r>
              <a:rPr lang="en-GB" sz="1200" dirty="0">
                <a:solidFill>
                  <a:srgbClr val="FFFF00"/>
                </a:solidFill>
              </a:rPr>
              <a:t>e.g. 20) </a:t>
            </a:r>
            <a:r>
              <a:rPr lang="en-GB" sz="1200" dirty="0" smtClean="0">
                <a:solidFill>
                  <a:srgbClr val="FFFF00"/>
                </a:solidFill>
              </a:rPr>
              <a:t>identifiable reference </a:t>
            </a:r>
            <a:r>
              <a:rPr lang="en-GB" sz="1200" dirty="0">
                <a:solidFill>
                  <a:srgbClr val="FFFF00"/>
                </a:solidFill>
              </a:rPr>
              <a:t>areas of the Moon </a:t>
            </a:r>
            <a:r>
              <a:rPr lang="en-GB" sz="1200" dirty="0" smtClean="0">
                <a:solidFill>
                  <a:srgbClr val="FFFF00"/>
                </a:solidFill>
              </a:rPr>
              <a:t>(</a:t>
            </a:r>
            <a:r>
              <a:rPr lang="en-GB" sz="1200" dirty="0">
                <a:solidFill>
                  <a:srgbClr val="FFFF00"/>
                </a:solidFill>
              </a:rPr>
              <a:t>highland and/or </a:t>
            </a:r>
            <a:r>
              <a:rPr lang="en-GB" sz="1200" dirty="0" smtClean="0">
                <a:solidFill>
                  <a:srgbClr val="FFFF00"/>
                </a:solidFill>
              </a:rPr>
              <a:t>mare</a:t>
            </a:r>
            <a:r>
              <a:rPr lang="en-GB" sz="1200" dirty="0">
                <a:solidFill>
                  <a:srgbClr val="FFFF00"/>
                </a:solidFill>
              </a:rPr>
              <a:t>) to calibrate measured </a:t>
            </a:r>
            <a:r>
              <a:rPr lang="en-GB" sz="1200" dirty="0" smtClean="0">
                <a:solidFill>
                  <a:srgbClr val="FFFF00"/>
                </a:solidFill>
              </a:rPr>
              <a:t>brightness </a:t>
            </a:r>
            <a:r>
              <a:rPr lang="en-GB" sz="1200" dirty="0">
                <a:solidFill>
                  <a:srgbClr val="FFFF00"/>
                </a:solidFill>
              </a:rPr>
              <a:t>values in the CCD camera </a:t>
            </a:r>
            <a:r>
              <a:rPr lang="en-GB" sz="1200" dirty="0" err="1" smtClean="0">
                <a:solidFill>
                  <a:srgbClr val="FFFF00"/>
                </a:solidFill>
              </a:rPr>
              <a:t>wrt</a:t>
            </a:r>
            <a:r>
              <a:rPr lang="en-GB" sz="1200" dirty="0" smtClean="0">
                <a:solidFill>
                  <a:srgbClr val="FFFF00"/>
                </a:solidFill>
              </a:rPr>
              <a:t> a </a:t>
            </a:r>
            <a:r>
              <a:rPr lang="en-GB" sz="1200" dirty="0">
                <a:solidFill>
                  <a:srgbClr val="FFFF00"/>
                </a:solidFill>
              </a:rPr>
              <a:t>standard lunar </a:t>
            </a:r>
            <a:r>
              <a:rPr lang="en-GB" sz="1200" dirty="0" err="1" smtClean="0">
                <a:solidFill>
                  <a:srgbClr val="FFFF00"/>
                </a:solidFill>
              </a:rPr>
              <a:t>pectrum</a:t>
            </a:r>
            <a:r>
              <a:rPr lang="en-GB" sz="1200" dirty="0" smtClean="0">
                <a:solidFill>
                  <a:srgbClr val="FFFF00"/>
                </a:solidFill>
              </a:rPr>
              <a:t>(find </a:t>
            </a:r>
            <a:r>
              <a:rPr lang="en-GB" sz="1200" dirty="0">
                <a:solidFill>
                  <a:srgbClr val="FFFF00"/>
                </a:solidFill>
              </a:rPr>
              <a:t>this </a:t>
            </a:r>
            <a:r>
              <a:rPr lang="en-GB" sz="1200" dirty="0" smtClean="0">
                <a:solidFill>
                  <a:srgbClr val="FFFF00"/>
                </a:solidFill>
              </a:rPr>
              <a:t>on-line). </a:t>
            </a:r>
          </a:p>
          <a:p>
            <a:r>
              <a:rPr lang="en-GB" sz="1200" dirty="0" smtClean="0">
                <a:solidFill>
                  <a:srgbClr val="FFFF00"/>
                </a:solidFill>
              </a:rPr>
              <a:t>(3)select </a:t>
            </a:r>
            <a:r>
              <a:rPr lang="en-GB" sz="1200" dirty="0">
                <a:solidFill>
                  <a:srgbClr val="FFFF00"/>
                </a:solidFill>
              </a:rPr>
              <a:t>and measure some target areas that you want to measure the spectrum of </a:t>
            </a:r>
            <a:r>
              <a:rPr lang="en-GB" sz="1200" dirty="0" err="1">
                <a:solidFill>
                  <a:srgbClr val="FFFF00"/>
                </a:solidFill>
              </a:rPr>
              <a:t>wrt</a:t>
            </a:r>
            <a:r>
              <a:rPr lang="en-GB" sz="1200" dirty="0">
                <a:solidFill>
                  <a:srgbClr val="FFFF00"/>
                </a:solidFill>
              </a:rPr>
              <a:t> the </a:t>
            </a:r>
            <a:r>
              <a:rPr lang="en-GB" sz="1200" dirty="0" smtClean="0">
                <a:solidFill>
                  <a:srgbClr val="FFFF00"/>
                </a:solidFill>
              </a:rPr>
              <a:t>previously </a:t>
            </a:r>
            <a:r>
              <a:rPr lang="en-GB" sz="1200" dirty="0">
                <a:solidFill>
                  <a:srgbClr val="FFFF00"/>
                </a:solidFill>
              </a:rPr>
              <a:t>derived </a:t>
            </a:r>
            <a:r>
              <a:rPr lang="en-GB" sz="1200" dirty="0" smtClean="0">
                <a:solidFill>
                  <a:srgbClr val="FFFF00"/>
                </a:solidFill>
              </a:rPr>
              <a:t>standard </a:t>
            </a:r>
            <a:r>
              <a:rPr lang="en-GB" sz="1200" dirty="0">
                <a:solidFill>
                  <a:srgbClr val="FFFF00"/>
                </a:solidFill>
              </a:rPr>
              <a:t>lunar spectra. </a:t>
            </a:r>
            <a:endParaRPr lang="en-GB" sz="1200" dirty="0" smtClean="0">
              <a:solidFill>
                <a:srgbClr val="FFFF00"/>
              </a:solidFill>
            </a:endParaRPr>
          </a:p>
          <a:p>
            <a:r>
              <a:rPr lang="en-GB" sz="1200" dirty="0" smtClean="0">
                <a:solidFill>
                  <a:srgbClr val="FFFF00"/>
                </a:solidFill>
              </a:rPr>
              <a:t>(4)Analyse </a:t>
            </a:r>
            <a:r>
              <a:rPr lang="en-GB" sz="1200" dirty="0">
                <a:solidFill>
                  <a:srgbClr val="FFFF00"/>
                </a:solidFill>
              </a:rPr>
              <a:t>the spectra from (3) to </a:t>
            </a:r>
            <a:r>
              <a:rPr lang="en-GB" sz="1200" dirty="0" smtClean="0">
                <a:solidFill>
                  <a:srgbClr val="FFFF00"/>
                </a:solidFill>
              </a:rPr>
              <a:t>determine –can you </a:t>
            </a:r>
            <a:r>
              <a:rPr lang="en-GB" sz="1200" dirty="0">
                <a:solidFill>
                  <a:srgbClr val="FFFF00"/>
                </a:solidFill>
              </a:rPr>
              <a:t>see any mineral absorption </a:t>
            </a:r>
            <a:r>
              <a:rPr lang="en-GB" sz="1200" dirty="0" smtClean="0">
                <a:solidFill>
                  <a:srgbClr val="FFFF00"/>
                </a:solidFill>
              </a:rPr>
              <a:t>ands –what </a:t>
            </a:r>
            <a:r>
              <a:rPr lang="en-GB" sz="1200" dirty="0">
                <a:solidFill>
                  <a:srgbClr val="FFFF00"/>
                </a:solidFill>
              </a:rPr>
              <a:t>might these </a:t>
            </a:r>
            <a:r>
              <a:rPr lang="en-GB" sz="1200" dirty="0" smtClean="0">
                <a:solidFill>
                  <a:srgbClr val="FFFF00"/>
                </a:solidFill>
              </a:rPr>
              <a:t>be? What is/are the </a:t>
            </a:r>
            <a:r>
              <a:rPr lang="en-GB" sz="1200" dirty="0">
                <a:solidFill>
                  <a:srgbClr val="FFFF00"/>
                </a:solidFill>
              </a:rPr>
              <a:t>most colourful </a:t>
            </a:r>
            <a:r>
              <a:rPr lang="en-GB" sz="1200" dirty="0" smtClean="0">
                <a:solidFill>
                  <a:srgbClr val="FFFF00"/>
                </a:solidFill>
              </a:rPr>
              <a:t>area(s)f </a:t>
            </a:r>
            <a:r>
              <a:rPr lang="en-GB" sz="1200" dirty="0">
                <a:solidFill>
                  <a:srgbClr val="FFFF00"/>
                </a:solidFill>
              </a:rPr>
              <a:t>the Moon? </a:t>
            </a:r>
            <a:endParaRPr lang="en-GB" sz="1200" dirty="0" smtClean="0">
              <a:solidFill>
                <a:srgbClr val="FFFF00"/>
              </a:solidFill>
            </a:endParaRPr>
          </a:p>
          <a:p>
            <a:r>
              <a:rPr lang="en-GB" sz="1200" dirty="0" smtClean="0">
                <a:solidFill>
                  <a:srgbClr val="FFFF00"/>
                </a:solidFill>
              </a:rPr>
              <a:t>(5)How </a:t>
            </a:r>
            <a:r>
              <a:rPr lang="en-GB" sz="1200" dirty="0">
                <a:solidFill>
                  <a:srgbClr val="FFFF00"/>
                </a:solidFill>
              </a:rPr>
              <a:t>accurately can you measure absorption bands in the spectra of </a:t>
            </a:r>
            <a:r>
              <a:rPr lang="en-GB" sz="1200" dirty="0" smtClean="0">
                <a:solidFill>
                  <a:srgbClr val="FFFF00"/>
                </a:solidFill>
              </a:rPr>
              <a:t>lunar </a:t>
            </a:r>
            <a:r>
              <a:rPr lang="en-GB" sz="1200" dirty="0">
                <a:solidFill>
                  <a:srgbClr val="FFFF00"/>
                </a:solidFill>
              </a:rPr>
              <a:t>surface features you are </a:t>
            </a:r>
            <a:r>
              <a:rPr lang="en-GB" sz="1200" dirty="0" smtClean="0">
                <a:solidFill>
                  <a:srgbClr val="FFFF00"/>
                </a:solidFill>
              </a:rPr>
              <a:t>studying(use </a:t>
            </a:r>
            <a:r>
              <a:rPr lang="en-GB" sz="1200" dirty="0">
                <a:solidFill>
                  <a:srgbClr val="FFFF00"/>
                </a:solidFill>
              </a:rPr>
              <a:t>propagation of errors</a:t>
            </a:r>
            <a:r>
              <a:rPr lang="en-GB" sz="1200" dirty="0" smtClean="0">
                <a:solidFill>
                  <a:srgbClr val="FFFF00"/>
                </a:solidFill>
              </a:rPr>
              <a:t>)? </a:t>
            </a:r>
          </a:p>
          <a:p>
            <a:r>
              <a:rPr lang="en-GB" sz="1200" dirty="0" smtClean="0">
                <a:solidFill>
                  <a:srgbClr val="FFFF00"/>
                </a:solidFill>
              </a:rPr>
              <a:t>(6)Investigate </a:t>
            </a:r>
            <a:r>
              <a:rPr lang="en-GB" sz="1200" dirty="0">
                <a:solidFill>
                  <a:srgbClr val="FFFF00"/>
                </a:solidFill>
              </a:rPr>
              <a:t>whether </a:t>
            </a:r>
            <a:r>
              <a:rPr lang="en-GB" sz="1200" dirty="0" smtClean="0">
                <a:solidFill>
                  <a:srgbClr val="FFFF00"/>
                </a:solidFill>
              </a:rPr>
              <a:t>the telescope </a:t>
            </a:r>
            <a:r>
              <a:rPr lang="en-GB" sz="1200" dirty="0">
                <a:solidFill>
                  <a:srgbClr val="FFFF00"/>
                </a:solidFill>
              </a:rPr>
              <a:t>optics suffer from </a:t>
            </a:r>
            <a:r>
              <a:rPr lang="en-GB" sz="1200" dirty="0" smtClean="0">
                <a:solidFill>
                  <a:srgbClr val="FFFF00"/>
                </a:solidFill>
              </a:rPr>
              <a:t>vignetting, or </a:t>
            </a:r>
            <a:r>
              <a:rPr lang="en-GB" sz="1200" dirty="0">
                <a:solidFill>
                  <a:srgbClr val="FFFF00"/>
                </a:solidFill>
              </a:rPr>
              <a:t>other </a:t>
            </a:r>
            <a:r>
              <a:rPr lang="en-GB" sz="1200" dirty="0" smtClean="0">
                <a:solidFill>
                  <a:srgbClr val="FFFF00"/>
                </a:solidFill>
              </a:rPr>
              <a:t>non-linear </a:t>
            </a:r>
            <a:r>
              <a:rPr lang="en-GB" sz="1200" dirty="0">
                <a:solidFill>
                  <a:srgbClr val="FFFF00"/>
                </a:solidFill>
              </a:rPr>
              <a:t>sensitivity </a:t>
            </a:r>
            <a:r>
              <a:rPr lang="en-GB" sz="1200" dirty="0" smtClean="0">
                <a:solidFill>
                  <a:srgbClr val="FFFF00"/>
                </a:solidFill>
              </a:rPr>
              <a:t>effects, across the image</a:t>
            </a:r>
            <a:r>
              <a:rPr lang="en-GB" sz="1200" dirty="0">
                <a:solidFill>
                  <a:srgbClr val="FFFF00"/>
                </a:solidFill>
              </a:rPr>
              <a:t>. </a:t>
            </a:r>
            <a:r>
              <a:rPr lang="en-GB" sz="1200" dirty="0" smtClean="0">
                <a:solidFill>
                  <a:srgbClr val="FFFF00"/>
                </a:solidFill>
              </a:rPr>
              <a:t>Can </a:t>
            </a:r>
            <a:r>
              <a:rPr lang="en-GB" sz="1200" dirty="0">
                <a:solidFill>
                  <a:srgbClr val="FFFF00"/>
                </a:solidFill>
              </a:rPr>
              <a:t>you calibrate out/mitigate this effect if present? </a:t>
            </a:r>
            <a:endParaRPr lang="en-GB" sz="1200" dirty="0" smtClean="0">
              <a:solidFill>
                <a:srgbClr val="FFFF00"/>
              </a:solidFill>
            </a:endParaRPr>
          </a:p>
          <a:p>
            <a:r>
              <a:rPr lang="en-GB" sz="1200" dirty="0" smtClean="0">
                <a:solidFill>
                  <a:srgbClr val="FFFF00"/>
                </a:solidFill>
              </a:rPr>
              <a:t>(7)Experiment </a:t>
            </a:r>
            <a:r>
              <a:rPr lang="en-GB" sz="1200" dirty="0">
                <a:solidFill>
                  <a:srgbClr val="FFFF00"/>
                </a:solidFill>
              </a:rPr>
              <a:t>with producing </a:t>
            </a:r>
            <a:r>
              <a:rPr lang="en-GB" sz="1200" dirty="0" smtClean="0">
                <a:solidFill>
                  <a:srgbClr val="FFFF00"/>
                </a:solidFill>
              </a:rPr>
              <a:t>meaningful co-registered </a:t>
            </a:r>
            <a:r>
              <a:rPr lang="en-GB" sz="1200" dirty="0">
                <a:solidFill>
                  <a:srgbClr val="FFFF00"/>
                </a:solidFill>
              </a:rPr>
              <a:t>colour ratio images of the lunar surface </a:t>
            </a:r>
            <a:r>
              <a:rPr lang="en-GB" sz="1200" dirty="0" smtClean="0">
                <a:solidFill>
                  <a:srgbClr val="FFFF00"/>
                </a:solidFill>
              </a:rPr>
              <a:t>o </a:t>
            </a:r>
            <a:r>
              <a:rPr lang="en-GB" sz="1200" dirty="0">
                <a:solidFill>
                  <a:srgbClr val="FFFF00"/>
                </a:solidFill>
              </a:rPr>
              <a:t>highlight </a:t>
            </a:r>
            <a:r>
              <a:rPr lang="en-GB" sz="1200" dirty="0" smtClean="0">
                <a:solidFill>
                  <a:srgbClr val="FFFF00"/>
                </a:solidFill>
              </a:rPr>
              <a:t>surface composition </a:t>
            </a:r>
            <a:r>
              <a:rPr lang="en-GB" sz="1200" dirty="0">
                <a:solidFill>
                  <a:srgbClr val="FFFF00"/>
                </a:solidFill>
              </a:rPr>
              <a:t>differences. </a:t>
            </a:r>
            <a:endParaRPr lang="en-GB" sz="1200" dirty="0" smtClean="0">
              <a:solidFill>
                <a:srgbClr val="FFFF00"/>
              </a:solidFill>
            </a:endParaRPr>
          </a:p>
          <a:p>
            <a:r>
              <a:rPr lang="en-GB" sz="1200" dirty="0" smtClean="0">
                <a:solidFill>
                  <a:srgbClr val="FFFF00"/>
                </a:solidFill>
              </a:rPr>
              <a:t>(8)Repeat </a:t>
            </a:r>
            <a:r>
              <a:rPr lang="en-GB" sz="1200" dirty="0">
                <a:solidFill>
                  <a:srgbClr val="FFFF00"/>
                </a:solidFill>
              </a:rPr>
              <a:t>your spectra measurements at other </a:t>
            </a:r>
            <a:r>
              <a:rPr lang="en-GB" sz="1200" dirty="0" smtClean="0">
                <a:solidFill>
                  <a:srgbClr val="FFFF00"/>
                </a:solidFill>
              </a:rPr>
              <a:t>lunar phases </a:t>
            </a:r>
            <a:r>
              <a:rPr lang="en-GB" sz="1200" dirty="0">
                <a:solidFill>
                  <a:srgbClr val="FFFF00"/>
                </a:solidFill>
              </a:rPr>
              <a:t>to see if </a:t>
            </a:r>
            <a:r>
              <a:rPr lang="en-GB" sz="1200" dirty="0" smtClean="0">
                <a:solidFill>
                  <a:srgbClr val="FFFF00"/>
                </a:solidFill>
              </a:rPr>
              <a:t>the </a:t>
            </a:r>
            <a:r>
              <a:rPr lang="en-GB" sz="1200" dirty="0">
                <a:solidFill>
                  <a:srgbClr val="FFFF00"/>
                </a:solidFill>
              </a:rPr>
              <a:t>surface changes colour at different </a:t>
            </a:r>
            <a:r>
              <a:rPr lang="en-GB" sz="1200" dirty="0" smtClean="0">
                <a:solidFill>
                  <a:srgbClr val="FFFF00"/>
                </a:solidFill>
              </a:rPr>
              <a:t>illumination </a:t>
            </a:r>
            <a:r>
              <a:rPr lang="en-GB" sz="1200" dirty="0">
                <a:solidFill>
                  <a:srgbClr val="FFFF00"/>
                </a:solidFill>
              </a:rPr>
              <a:t>and viewing angles?</a:t>
            </a:r>
          </a:p>
          <a:p>
            <a:endParaRPr lang="en-GB" sz="800" dirty="0"/>
          </a:p>
        </p:txBody>
      </p:sp>
    </p:spTree>
    <p:extLst>
      <p:ext uri="{BB962C8B-B14F-4D97-AF65-F5344CB8AC3E}">
        <p14:creationId xmlns:p14="http://schemas.microsoft.com/office/powerpoint/2010/main" val="157422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dirty="0" smtClean="0"/>
              <a:t>Optical effects:</a:t>
            </a:r>
            <a:endParaRPr lang="en-US" dirty="0"/>
          </a:p>
        </p:txBody>
      </p:sp>
      <p:sp>
        <p:nvSpPr>
          <p:cNvPr id="3" name="Content Placeholder 2"/>
          <p:cNvSpPr>
            <a:spLocks noGrp="1"/>
          </p:cNvSpPr>
          <p:nvPr>
            <p:ph idx="1"/>
          </p:nvPr>
        </p:nvSpPr>
        <p:spPr>
          <a:xfrm>
            <a:off x="418652" y="1406076"/>
            <a:ext cx="10515600" cy="4351338"/>
          </a:xfrm>
        </p:spPr>
        <p:txBody>
          <a:bodyPr/>
          <a:lstStyle/>
          <a:p>
            <a:pPr marL="0" indent="0">
              <a:buNone/>
            </a:pPr>
            <a:r>
              <a:rPr lang="nb-NO" dirty="0" smtClean="0"/>
              <a:t>Vignetting:</a:t>
            </a:r>
          </a:p>
          <a:p>
            <a:pPr marL="0" indent="0">
              <a:buNone/>
            </a:pPr>
            <a:r>
              <a:rPr lang="nb-NO" sz="2000" dirty="0" smtClean="0"/>
              <a:t>Effect that darkens the corners of a picture</a:t>
            </a:r>
          </a:p>
          <a:p>
            <a:pPr marL="0" indent="0">
              <a:buNone/>
            </a:pPr>
            <a:r>
              <a:rPr lang="nb-NO" sz="2000" dirty="0" smtClean="0">
                <a:solidFill>
                  <a:srgbClr val="FFFF00"/>
                </a:solidFill>
              </a:rPr>
              <a:t>(ask tom if noticable when creating moeacs)’</a:t>
            </a:r>
          </a:p>
          <a:p>
            <a:pPr marL="0" indent="0">
              <a:buNone/>
            </a:pPr>
            <a:r>
              <a:rPr lang="nb-NO" sz="2000" dirty="0" smtClean="0">
                <a:solidFill>
                  <a:srgbClr val="FFFF00"/>
                </a:solidFill>
              </a:rPr>
              <a:t>Flat-fiel images</a:t>
            </a:r>
          </a:p>
          <a:p>
            <a:pPr marL="0" indent="0">
              <a:buNone/>
            </a:pPr>
            <a:r>
              <a:rPr lang="nb-NO" sz="2000" dirty="0" smtClean="0"/>
              <a:t>Also removes any dust rings</a:t>
            </a:r>
          </a:p>
          <a:p>
            <a:pPr marL="0" indent="0">
              <a:buNone/>
            </a:pPr>
            <a:r>
              <a:rPr lang="nb-NO" sz="2000" dirty="0" smtClean="0">
                <a:solidFill>
                  <a:srgbClr val="FFFF00"/>
                </a:solidFill>
              </a:rPr>
              <a:t>«Toms picture of Tonys dust rings»</a:t>
            </a:r>
            <a:endParaRPr lang="en-US" sz="2000" dirty="0">
              <a:solidFill>
                <a:srgbClr val="FFFF00"/>
              </a:solidFill>
            </a:endParaRPr>
          </a:p>
        </p:txBody>
      </p:sp>
      <p:pic>
        <p:nvPicPr>
          <p:cNvPr id="4" name="Picture 3"/>
          <p:cNvPicPr>
            <a:picLocks noChangeAspect="1"/>
          </p:cNvPicPr>
          <p:nvPr/>
        </p:nvPicPr>
        <p:blipFill>
          <a:blip r:embed="rId2"/>
          <a:stretch>
            <a:fillRect/>
          </a:stretch>
        </p:blipFill>
        <p:spPr>
          <a:xfrm>
            <a:off x="6096000" y="3502062"/>
            <a:ext cx="5962650" cy="3162300"/>
          </a:xfrm>
          <a:prstGeom prst="rect">
            <a:avLst/>
          </a:prstGeom>
        </p:spPr>
      </p:pic>
    </p:spTree>
    <p:extLst>
      <p:ext uri="{BB962C8B-B14F-4D97-AF65-F5344CB8AC3E}">
        <p14:creationId xmlns:p14="http://schemas.microsoft.com/office/powerpoint/2010/main" val="2947007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231" y="978794"/>
            <a:ext cx="6100482" cy="1195286"/>
          </a:xfrm>
        </p:spPr>
        <p:txBody>
          <a:bodyPr>
            <a:normAutofit/>
          </a:bodyPr>
          <a:lstStyle/>
          <a:p>
            <a:pPr marL="0" indent="0">
              <a:buNone/>
            </a:pPr>
            <a:r>
              <a:rPr lang="en-US" sz="4000" dirty="0" err="1" smtClean="0"/>
              <a:t>Vignetting</a:t>
            </a:r>
            <a:r>
              <a:rPr lang="en-US" sz="4000" dirty="0" smtClean="0"/>
              <a:t> Examples:</a:t>
            </a:r>
            <a:endParaRPr lang="en-GB" sz="4000" dirty="0"/>
          </a:p>
        </p:txBody>
      </p:sp>
      <p:grpSp>
        <p:nvGrpSpPr>
          <p:cNvPr id="6" name="Group 5"/>
          <p:cNvGrpSpPr/>
          <p:nvPr/>
        </p:nvGrpSpPr>
        <p:grpSpPr>
          <a:xfrm>
            <a:off x="333900" y="2618263"/>
            <a:ext cx="5943600" cy="3793173"/>
            <a:chOff x="3124200" y="2518727"/>
            <a:chExt cx="5943600" cy="3793173"/>
          </a:xfrm>
        </p:grpSpPr>
        <p:pic>
          <p:nvPicPr>
            <p:cNvPr id="4" name="Picture 3"/>
            <p:cNvPicPr/>
            <p:nvPr/>
          </p:nvPicPr>
          <p:blipFill>
            <a:blip r:embed="rId2"/>
            <a:stretch>
              <a:fillRect/>
            </a:stretch>
          </p:blipFill>
          <p:spPr>
            <a:xfrm>
              <a:off x="3124200" y="2518727"/>
              <a:ext cx="5943600" cy="1820545"/>
            </a:xfrm>
            <a:prstGeom prst="rect">
              <a:avLst/>
            </a:prstGeom>
          </p:spPr>
        </p:pic>
        <p:pic>
          <p:nvPicPr>
            <p:cNvPr id="5" name="Picture 4"/>
            <p:cNvPicPr/>
            <p:nvPr/>
          </p:nvPicPr>
          <p:blipFill>
            <a:blip r:embed="rId3"/>
            <a:stretch>
              <a:fillRect/>
            </a:stretch>
          </p:blipFill>
          <p:spPr>
            <a:xfrm>
              <a:off x="3124200" y="4514850"/>
              <a:ext cx="5943600" cy="1797050"/>
            </a:xfrm>
            <a:prstGeom prst="rect">
              <a:avLst/>
            </a:prstGeom>
          </p:spPr>
        </p:pic>
      </p:grpSp>
      <p:pic>
        <p:nvPicPr>
          <p:cNvPr id="7" name="Picture 6"/>
          <p:cNvPicPr/>
          <p:nvPr/>
        </p:nvPicPr>
        <p:blipFill>
          <a:blip r:embed="rId4"/>
          <a:stretch>
            <a:fillRect/>
          </a:stretch>
        </p:blipFill>
        <p:spPr>
          <a:xfrm>
            <a:off x="6705772" y="2349658"/>
            <a:ext cx="5115386" cy="4178300"/>
          </a:xfrm>
          <a:prstGeom prst="rect">
            <a:avLst/>
          </a:prstGeom>
        </p:spPr>
      </p:pic>
    </p:spTree>
    <p:extLst>
      <p:ext uri="{BB962C8B-B14F-4D97-AF65-F5344CB8AC3E}">
        <p14:creationId xmlns:p14="http://schemas.microsoft.com/office/powerpoint/2010/main" val="4021058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00295" y="96849"/>
            <a:ext cx="6418836" cy="809138"/>
          </a:xfrm>
        </p:spPr>
        <p:txBody>
          <a:bodyPr>
            <a:normAutofit/>
          </a:bodyPr>
          <a:lstStyle/>
          <a:p>
            <a:r>
              <a:rPr lang="en-GB" sz="2400" dirty="0" smtClean="0">
                <a:solidFill>
                  <a:schemeClr val="bg1"/>
                </a:solidFill>
              </a:rPr>
              <a:t>Correcting images</a:t>
            </a:r>
            <a:endParaRPr lang="en-GB" sz="2400" dirty="0">
              <a:solidFill>
                <a:schemeClr val="bg1"/>
              </a:solidFill>
            </a:endParaRPr>
          </a:p>
        </p:txBody>
      </p:sp>
      <p:grpSp>
        <p:nvGrpSpPr>
          <p:cNvPr id="16" name="Group 15"/>
          <p:cNvGrpSpPr/>
          <p:nvPr/>
        </p:nvGrpSpPr>
        <p:grpSpPr>
          <a:xfrm>
            <a:off x="490932" y="806010"/>
            <a:ext cx="5043967" cy="5654410"/>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455" y="845741"/>
            <a:ext cx="4878456" cy="5580953"/>
          </a:xfrm>
          <a:prstGeom prst="rect">
            <a:avLst/>
          </a:prstGeom>
        </p:spPr>
      </p:pic>
    </p:spTree>
    <p:extLst>
      <p:ext uri="{BB962C8B-B14F-4D97-AF65-F5344CB8AC3E}">
        <p14:creationId xmlns:p14="http://schemas.microsoft.com/office/powerpoint/2010/main" val="499865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1309" y="861652"/>
            <a:ext cx="5693923" cy="5665454"/>
          </a:xfrm>
        </p:spPr>
      </p:pic>
      <p:pic>
        <p:nvPicPr>
          <p:cNvPr id="4" name="Picture 3"/>
          <p:cNvPicPr>
            <a:picLocks noChangeAspect="1"/>
          </p:cNvPicPr>
          <p:nvPr/>
        </p:nvPicPr>
        <p:blipFill rotWithShape="1">
          <a:blip r:embed="rId3"/>
          <a:srcRect l="33182" t="2929" r="8409" b="101"/>
          <a:stretch/>
        </p:blipFill>
        <p:spPr>
          <a:xfrm>
            <a:off x="333665" y="1027906"/>
            <a:ext cx="5637644" cy="5264726"/>
          </a:xfrm>
          <a:prstGeom prst="rect">
            <a:avLst/>
          </a:prstGeom>
        </p:spPr>
      </p:pic>
      <p:sp>
        <p:nvSpPr>
          <p:cNvPr id="6" name="Title 5"/>
          <p:cNvSpPr>
            <a:spLocks noGrp="1"/>
          </p:cNvSpPr>
          <p:nvPr>
            <p:ph type="title"/>
          </p:nvPr>
        </p:nvSpPr>
        <p:spPr>
          <a:xfrm>
            <a:off x="558501" y="130650"/>
            <a:ext cx="10515600" cy="1325563"/>
          </a:xfrm>
        </p:spPr>
        <p:txBody>
          <a:bodyPr/>
          <a:lstStyle/>
          <a:p>
            <a:r>
              <a:rPr lang="en-GB" dirty="0" smtClean="0">
                <a:solidFill>
                  <a:schemeClr val="bg1"/>
                </a:solidFill>
              </a:rPr>
              <a:t>No vignetting and much sharper</a:t>
            </a:r>
            <a:endParaRPr lang="en-GB" dirty="0">
              <a:solidFill>
                <a:schemeClr val="bg1"/>
              </a:solidFill>
            </a:endParaRPr>
          </a:p>
        </p:txBody>
      </p:sp>
    </p:spTree>
    <p:extLst>
      <p:ext uri="{BB962C8B-B14F-4D97-AF65-F5344CB8AC3E}">
        <p14:creationId xmlns:p14="http://schemas.microsoft.com/office/powerpoint/2010/main" val="24001435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754" y="365125"/>
            <a:ext cx="10515600" cy="1325563"/>
          </a:xfrm>
        </p:spPr>
        <p:txBody>
          <a:bodyPr/>
          <a:lstStyle/>
          <a:p>
            <a:r>
              <a:rPr lang="en-US" dirty="0"/>
              <a:t>Chromatic aberration</a:t>
            </a:r>
          </a:p>
        </p:txBody>
      </p:sp>
      <p:pic>
        <p:nvPicPr>
          <p:cNvPr id="4" name="Picture 4" descr="https://upload.wikimedia.org/wikipedia/commons/6/66/Chromatic_aberration_%28comparison%2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9900" y="863601"/>
            <a:ext cx="5372100"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537754" y="1690688"/>
            <a:ext cx="62821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dirty="0" smtClean="0">
                <a:solidFill>
                  <a:prstClr val="black"/>
                </a:solidFill>
              </a:rPr>
              <a:t>Happens in poorly </a:t>
            </a:r>
            <a:r>
              <a:rPr lang="nb-NO" dirty="0" smtClean="0">
                <a:solidFill>
                  <a:prstClr val="black"/>
                </a:solidFill>
              </a:rPr>
              <a:t>made </a:t>
            </a:r>
            <a:r>
              <a:rPr lang="nb-NO" dirty="0" smtClean="0">
                <a:solidFill>
                  <a:prstClr val="black"/>
                </a:solidFill>
              </a:rPr>
              <a:t>lenses</a:t>
            </a:r>
            <a:endParaRPr lang="nb-NO" dirty="0" smtClean="0">
              <a:solidFill>
                <a:prstClr val="black"/>
              </a:solidFill>
            </a:endParaRPr>
          </a:p>
          <a:p>
            <a:r>
              <a:rPr lang="nb-NO" dirty="0" smtClean="0">
                <a:solidFill>
                  <a:prstClr val="black"/>
                </a:solidFill>
              </a:rPr>
              <a:t>Depends on Reflective </a:t>
            </a:r>
            <a:r>
              <a:rPr lang="nb-NO" dirty="0" smtClean="0">
                <a:solidFill>
                  <a:prstClr val="black"/>
                </a:solidFill>
              </a:rPr>
              <a:t>indices</a:t>
            </a:r>
          </a:p>
          <a:p>
            <a:r>
              <a:rPr lang="nb-NO" dirty="0" smtClean="0">
                <a:solidFill>
                  <a:prstClr val="black"/>
                </a:solidFill>
              </a:rPr>
              <a:t>Seen in strong </a:t>
            </a:r>
            <a:r>
              <a:rPr lang="nb-NO" dirty="0" smtClean="0">
                <a:solidFill>
                  <a:prstClr val="black"/>
                </a:solidFill>
              </a:rPr>
              <a:t>contrast</a:t>
            </a:r>
          </a:p>
          <a:p>
            <a:pPr marL="0" indent="0">
              <a:buNone/>
            </a:pPr>
            <a:endParaRPr lang="nb-NO" dirty="0">
              <a:solidFill>
                <a:prstClr val="black"/>
              </a:solidFill>
            </a:endParaRPr>
          </a:p>
          <a:p>
            <a:pPr marL="0" indent="0">
              <a:buNone/>
            </a:pPr>
            <a:r>
              <a:rPr lang="nb-NO" dirty="0" smtClean="0">
                <a:solidFill>
                  <a:prstClr val="black"/>
                </a:solidFill>
              </a:rPr>
              <a:t>Effects are probably negligable in this experiment </a:t>
            </a:r>
            <a:endParaRPr lang="nb-NO" dirty="0" smtClean="0">
              <a:solidFill>
                <a:prstClr val="black"/>
              </a:solidFill>
            </a:endParaRPr>
          </a:p>
          <a:p>
            <a:endParaRPr lang="nb-NO" dirty="0" smtClean="0">
              <a:solidFill>
                <a:prstClr val="black"/>
              </a:solidFill>
            </a:endParaRPr>
          </a:p>
          <a:p>
            <a:pPr marL="0" indent="0">
              <a:buNone/>
            </a:pPr>
            <a:r>
              <a:rPr lang="nb-NO" sz="1400" dirty="0" smtClean="0">
                <a:solidFill>
                  <a:schemeClr val="tx1">
                    <a:lumMod val="50000"/>
                    <a:lumOff val="50000"/>
                  </a:schemeClr>
                </a:solidFill>
              </a:rPr>
              <a:t>https://en.wikipedia.org/wiki/Chromatic_aberration</a:t>
            </a:r>
            <a:endParaRPr lang="nb-NO" sz="1400" dirty="0">
              <a:solidFill>
                <a:schemeClr val="tx1">
                  <a:lumMod val="50000"/>
                  <a:lumOff val="50000"/>
                </a:schemeClr>
              </a:solidFill>
            </a:endParaRPr>
          </a:p>
        </p:txBody>
      </p:sp>
    </p:spTree>
    <p:extLst>
      <p:ext uri="{BB962C8B-B14F-4D97-AF65-F5344CB8AC3E}">
        <p14:creationId xmlns:p14="http://schemas.microsoft.com/office/powerpoint/2010/main" val="4060067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01802" y="682869"/>
            <a:ext cx="4877223" cy="5578323"/>
          </a:xfrm>
          <a:prstGeom prst="rect">
            <a:avLst/>
          </a:prstGeom>
        </p:spPr>
      </p:pic>
      <p:sp>
        <p:nvSpPr>
          <p:cNvPr id="2" name="Title 1"/>
          <p:cNvSpPr>
            <a:spLocks noGrp="1"/>
          </p:cNvSpPr>
          <p:nvPr>
            <p:ph type="title"/>
          </p:nvPr>
        </p:nvSpPr>
        <p:spPr/>
        <p:txBody>
          <a:bodyPr/>
          <a:lstStyle/>
          <a:p>
            <a:r>
              <a:rPr lang="en-GB" dirty="0" smtClean="0">
                <a:solidFill>
                  <a:schemeClr val="bg1"/>
                </a:solidFill>
              </a:rPr>
              <a:t>Clouds/Atmospheric Effects</a:t>
            </a:r>
            <a:endParaRPr lang="en-GB" dirty="0">
              <a:solidFill>
                <a:schemeClr val="bg1"/>
              </a:solidFill>
            </a:endParaRPr>
          </a:p>
        </p:txBody>
      </p:sp>
      <p:sp>
        <p:nvSpPr>
          <p:cNvPr id="3" name="Content Placeholder 2"/>
          <p:cNvSpPr>
            <a:spLocks noGrp="1"/>
          </p:cNvSpPr>
          <p:nvPr>
            <p:ph idx="1"/>
          </p:nvPr>
        </p:nvSpPr>
        <p:spPr>
          <a:xfrm>
            <a:off x="365760" y="1825625"/>
            <a:ext cx="7078532" cy="4351338"/>
          </a:xfrm>
        </p:spPr>
        <p:txBody>
          <a:bodyPr/>
          <a:lstStyle/>
          <a:p>
            <a:r>
              <a:rPr lang="en-GB" dirty="0" smtClean="0">
                <a:solidFill>
                  <a:schemeClr val="bg1"/>
                </a:solidFill>
              </a:rPr>
              <a:t>In the first set of our images, can see the effects of clouds (the darker patch)</a:t>
            </a:r>
          </a:p>
          <a:p>
            <a:r>
              <a:rPr lang="en-GB" dirty="0" smtClean="0">
                <a:solidFill>
                  <a:schemeClr val="bg1"/>
                </a:solidFill>
              </a:rPr>
              <a:t>Even without clouds our atmosphere will affect our images </a:t>
            </a:r>
            <a:endParaRPr lang="en-GB" dirty="0">
              <a:solidFill>
                <a:schemeClr val="bg1"/>
              </a:solidFill>
            </a:endParaRPr>
          </a:p>
        </p:txBody>
      </p:sp>
      <p:sp>
        <p:nvSpPr>
          <p:cNvPr id="5" name="Oval 4"/>
          <p:cNvSpPr/>
          <p:nvPr/>
        </p:nvSpPr>
        <p:spPr>
          <a:xfrm>
            <a:off x="7444292" y="1484555"/>
            <a:ext cx="2345167" cy="233441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chemeClr val="bg1"/>
                </a:solidFill>
              </a:ln>
            </a:endParaRPr>
          </a:p>
        </p:txBody>
      </p:sp>
    </p:spTree>
    <p:extLst>
      <p:ext uri="{BB962C8B-B14F-4D97-AF65-F5344CB8AC3E}">
        <p14:creationId xmlns:p14="http://schemas.microsoft.com/office/powerpoint/2010/main" val="133351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FF00"/>
                </a:solidFill>
              </a:rPr>
              <a:t>When taking raw pictures</a:t>
            </a:r>
            <a:endParaRPr lang="en-GB" dirty="0">
              <a:solidFill>
                <a:srgbClr val="FFFF00"/>
              </a:solidFill>
            </a:endParaRPr>
          </a:p>
        </p:txBody>
      </p:sp>
      <p:sp>
        <p:nvSpPr>
          <p:cNvPr id="3" name="Content Placeholder 2"/>
          <p:cNvSpPr>
            <a:spLocks noGrp="1"/>
          </p:cNvSpPr>
          <p:nvPr>
            <p:ph idx="1"/>
          </p:nvPr>
        </p:nvSpPr>
        <p:spPr>
          <a:xfrm>
            <a:off x="154709" y="1690688"/>
            <a:ext cx="5636491" cy="5005676"/>
          </a:xfrm>
        </p:spPr>
        <p:txBody>
          <a:bodyPr>
            <a:normAutofit/>
          </a:bodyPr>
          <a:lstStyle/>
          <a:p>
            <a:r>
              <a:rPr lang="en-US" dirty="0" smtClean="0">
                <a:solidFill>
                  <a:srgbClr val="FFFF00"/>
                </a:solidFill>
              </a:rPr>
              <a:t>Remember </a:t>
            </a:r>
            <a:r>
              <a:rPr lang="en-US" dirty="0">
                <a:solidFill>
                  <a:srgbClr val="FFFF00"/>
                </a:solidFill>
              </a:rPr>
              <a:t>disclaimer to say we have not calibrated our pictures:</a:t>
            </a:r>
            <a:endParaRPr lang="en-GB" dirty="0">
              <a:solidFill>
                <a:srgbClr val="FFFF00"/>
              </a:solidFill>
            </a:endParaRPr>
          </a:p>
          <a:p>
            <a:r>
              <a:rPr lang="en-US" dirty="0">
                <a:solidFill>
                  <a:srgbClr val="FFFF00"/>
                </a:solidFill>
              </a:rPr>
              <a:t>(Tom’s pictures and graphs that take into account earth’s atmosphere, as it will effect absorption bands</a:t>
            </a:r>
            <a:r>
              <a:rPr lang="en-US" dirty="0" smtClean="0">
                <a:solidFill>
                  <a:srgbClr val="FFFF00"/>
                </a:solidFill>
              </a:rPr>
              <a:t>)</a:t>
            </a:r>
            <a:endParaRPr lang="en-GB" dirty="0">
              <a:solidFill>
                <a:srgbClr val="FFFF00"/>
              </a:solidFill>
            </a:endParaRPr>
          </a:p>
          <a:p>
            <a:r>
              <a:rPr lang="en-US" dirty="0">
                <a:solidFill>
                  <a:srgbClr val="FFFF00"/>
                </a:solidFill>
              </a:rPr>
              <a:t> </a:t>
            </a:r>
            <a:r>
              <a:rPr lang="en-US" dirty="0" smtClean="0">
                <a:solidFill>
                  <a:srgbClr val="FFFF00"/>
                </a:solidFill>
              </a:rPr>
              <a:t>Light pollution also needs to be taken into account(clearer sky)</a:t>
            </a:r>
            <a:endParaRPr lang="en-GB" dirty="0">
              <a:solidFill>
                <a:srgbClr val="FFFF00"/>
              </a:solidFill>
            </a:endParaRPr>
          </a:p>
        </p:txBody>
      </p:sp>
    </p:spTree>
    <p:extLst>
      <p:ext uri="{BB962C8B-B14F-4D97-AF65-F5344CB8AC3E}">
        <p14:creationId xmlns:p14="http://schemas.microsoft.com/office/powerpoint/2010/main" val="2334797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Spectra of objects with handheld spectrometer</a:t>
            </a:r>
            <a:endParaRPr lang="en-GB" dirty="0"/>
          </a:p>
        </p:txBody>
      </p:sp>
      <p:graphicFrame>
        <p:nvGraphicFramePr>
          <p:cNvPr id="4" name="Chart 3"/>
          <p:cNvGraphicFramePr>
            <a:graphicFrameLocks/>
          </p:cNvGraphicFramePr>
          <p:nvPr>
            <p:extLst>
              <p:ext uri="{D42A27DB-BD31-4B8C-83A1-F6EECF244321}">
                <p14:modId xmlns:p14="http://schemas.microsoft.com/office/powerpoint/2010/main" val="1317737821"/>
              </p:ext>
            </p:extLst>
          </p:nvPr>
        </p:nvGraphicFramePr>
        <p:xfrm>
          <a:off x="284389" y="1590539"/>
          <a:ext cx="10426032" cy="52674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609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Rectangle 4"/>
          <p:cNvSpPr/>
          <p:nvPr/>
        </p:nvSpPr>
        <p:spPr>
          <a:xfrm>
            <a:off x="7339913" y="3006811"/>
            <a:ext cx="3748217" cy="7908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38201" y="3385751"/>
            <a:ext cx="10249930" cy="82378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Calibrating the Spectrometer</a:t>
            </a:r>
            <a:endParaRPr lang="en-GB" dirty="0"/>
          </a:p>
        </p:txBody>
      </p:sp>
      <p:sp>
        <p:nvSpPr>
          <p:cNvPr id="3" name="Content Placeholder 2"/>
          <p:cNvSpPr>
            <a:spLocks noGrp="1"/>
          </p:cNvSpPr>
          <p:nvPr>
            <p:ph idx="1"/>
          </p:nvPr>
        </p:nvSpPr>
        <p:spPr>
          <a:xfrm>
            <a:off x="838200" y="1817388"/>
            <a:ext cx="10515600" cy="4351338"/>
          </a:xfrm>
        </p:spPr>
        <p:txBody>
          <a:bodyPr/>
          <a:lstStyle/>
          <a:p>
            <a:pPr marL="0" indent="0">
              <a:buNone/>
            </a:pPr>
            <a:r>
              <a:rPr lang="en-GB" dirty="0" smtClean="0"/>
              <a:t>“Before </a:t>
            </a:r>
            <a:r>
              <a:rPr lang="en-GB" dirty="0"/>
              <a:t>analysing a sample it is frequently necessary to check the calibration of the spectrometer that is being used. This is performed by analysing known samples and measuring the error between the empirical and known values for the samples. A skew, or bias, can be introduced into the data handling routines of the data analysis equipment of the spectrometer to </a:t>
            </a:r>
            <a:r>
              <a:rPr lang="en-GB" dirty="0" smtClean="0"/>
              <a:t>compensate </a:t>
            </a:r>
            <a:r>
              <a:rPr lang="en-GB" dirty="0"/>
              <a:t>for these differences</a:t>
            </a:r>
            <a:r>
              <a:rPr lang="en-GB" dirty="0" smtClean="0"/>
              <a:t>.”</a:t>
            </a:r>
          </a:p>
          <a:p>
            <a:pPr marL="0" indent="0">
              <a:buNone/>
            </a:pPr>
            <a:r>
              <a:rPr lang="en-GB" dirty="0">
                <a:solidFill>
                  <a:schemeClr val="tx1">
                    <a:lumMod val="50000"/>
                    <a:lumOff val="50000"/>
                  </a:schemeClr>
                </a:solidFill>
              </a:rPr>
              <a:t>Davies, Anthony MC, and Harald A. Martens. "Method and apparatus for calibrating a spectrometer." U.S. Patent No. 5,321,970. 21 Jun. 1994.</a:t>
            </a:r>
          </a:p>
          <a:p>
            <a:endParaRPr lang="en-GB" dirty="0"/>
          </a:p>
        </p:txBody>
      </p:sp>
      <p:sp>
        <p:nvSpPr>
          <p:cNvPr id="6" name="Rectangle 5"/>
          <p:cNvSpPr/>
          <p:nvPr/>
        </p:nvSpPr>
        <p:spPr>
          <a:xfrm>
            <a:off x="7339912" y="3352800"/>
            <a:ext cx="3739981" cy="494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06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239632" y="1552163"/>
          <a:ext cx="7106894" cy="396894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8083159" y="82415"/>
            <a:ext cx="4353161" cy="3823887"/>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24" name="TextBox 23"/>
          <p:cNvSpPr txBox="1"/>
          <p:nvPr/>
        </p:nvSpPr>
        <p:spPr>
          <a:xfrm>
            <a:off x="570155" y="5521103"/>
            <a:ext cx="6336254" cy="646331"/>
          </a:xfrm>
          <a:prstGeom prst="rect">
            <a:avLst/>
          </a:prstGeom>
          <a:noFill/>
        </p:spPr>
        <p:txBody>
          <a:bodyPr wrap="square" rtlCol="0">
            <a:spAutoFit/>
          </a:bodyPr>
          <a:lstStyle/>
          <a:p>
            <a:r>
              <a:rPr lang="en-GB" dirty="0" smtClean="0"/>
              <a:t>Only leaf has a good spectrum for comparison </a:t>
            </a:r>
          </a:p>
          <a:p>
            <a:r>
              <a:rPr lang="en-GB" dirty="0" smtClean="0"/>
              <a:t>(other materials are too generic to find data for)</a:t>
            </a:r>
            <a:endParaRPr lang="en-GB" dirty="0"/>
          </a:p>
        </p:txBody>
      </p:sp>
    </p:spTree>
    <p:extLst>
      <p:ext uri="{BB962C8B-B14F-4D97-AF65-F5344CB8AC3E}">
        <p14:creationId xmlns:p14="http://schemas.microsoft.com/office/powerpoint/2010/main" val="661632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8000">
              <a:schemeClr val="accent1">
                <a:lumMod val="60000"/>
                <a:lumOff val="40000"/>
              </a:schemeClr>
            </a:gs>
            <a:gs pos="100000">
              <a:schemeClr val="accent1">
                <a:lumMod val="75000"/>
                <a:alpha val="86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Comparing to Known spectra</a:t>
            </a:r>
            <a:endParaRPr lang="en-GB" dirty="0"/>
          </a:p>
        </p:txBody>
      </p:sp>
      <p:grpSp>
        <p:nvGrpSpPr>
          <p:cNvPr id="3" name="Group 2"/>
          <p:cNvGrpSpPr/>
          <p:nvPr/>
        </p:nvGrpSpPr>
        <p:grpSpPr>
          <a:xfrm>
            <a:off x="239632" y="1552163"/>
            <a:ext cx="7106894" cy="3968940"/>
            <a:chOff x="3214971" y="1690688"/>
            <a:chExt cx="7106894" cy="3968940"/>
          </a:xfrm>
        </p:grpSpPr>
        <p:graphicFrame>
          <p:nvGraphicFramePr>
            <p:cNvPr id="11" name="Chart 10"/>
            <p:cNvGraphicFramePr>
              <a:graphicFrameLocks/>
            </p:cNvGraphicFramePr>
            <p:nvPr>
              <p:extLst>
                <p:ext uri="{D42A27DB-BD31-4B8C-83A1-F6EECF244321}">
                  <p14:modId xmlns:p14="http://schemas.microsoft.com/office/powerpoint/2010/main" val="3282992161"/>
                </p:ext>
              </p:extLst>
            </p:nvPr>
          </p:nvGraphicFramePr>
          <p:xfrm>
            <a:off x="3214971" y="1690688"/>
            <a:ext cx="7106894" cy="396894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696102" y="3016251"/>
              <a:ext cx="3128440" cy="2333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p:cNvGrpSpPr/>
          <p:nvPr/>
        </p:nvGrpSpPr>
        <p:grpSpPr>
          <a:xfrm>
            <a:off x="8083159" y="82415"/>
            <a:ext cx="4353161" cy="3823887"/>
            <a:chOff x="6700154" y="1690688"/>
            <a:chExt cx="5047709" cy="4327480"/>
          </a:xfrm>
        </p:grpSpPr>
        <p:grpSp>
          <p:nvGrpSpPr>
            <p:cNvPr id="10" name="Group 9"/>
            <p:cNvGrpSpPr/>
            <p:nvPr/>
          </p:nvGrpSpPr>
          <p:grpSpPr>
            <a:xfrm>
              <a:off x="6700154" y="1690688"/>
              <a:ext cx="5047709" cy="4327480"/>
              <a:chOff x="6865617" y="2269939"/>
              <a:chExt cx="5047709" cy="432748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315" y="2269939"/>
                <a:ext cx="3739485" cy="3830415"/>
              </a:xfrm>
              <a:prstGeom prst="rect">
                <a:avLst/>
              </a:prstGeom>
              <a:ln>
                <a:noFill/>
              </a:ln>
            </p:spPr>
          </p:pic>
          <p:sp>
            <p:nvSpPr>
              <p:cNvPr id="6" name="Rectangle 5"/>
              <p:cNvSpPr/>
              <p:nvPr/>
            </p:nvSpPr>
            <p:spPr>
              <a:xfrm>
                <a:off x="9405257" y="4319451"/>
                <a:ext cx="1846217" cy="125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865617" y="6074954"/>
                <a:ext cx="5047709" cy="522465"/>
              </a:xfrm>
              <a:prstGeom prst="rect">
                <a:avLst/>
              </a:prstGeom>
              <a:noFill/>
              <a:ln>
                <a:noFill/>
              </a:ln>
            </p:spPr>
            <p:txBody>
              <a:bodyPr wrap="square" rtlCol="0">
                <a:spAutoFit/>
              </a:bodyPr>
              <a:lstStyle/>
              <a:p>
                <a:r>
                  <a:rPr lang="en-GB" sz="800" dirty="0">
                    <a:solidFill>
                      <a:schemeClr val="tx1">
                        <a:lumMod val="50000"/>
                        <a:lumOff val="50000"/>
                      </a:schemeClr>
                    </a:solidFill>
                  </a:rPr>
                  <a:t>Figure 1: Mean reflectance spectra of brown leaf litter (n = 20) and... - Scientific Figure on </a:t>
                </a:r>
                <a:r>
                  <a:rPr lang="en-GB" sz="800" dirty="0" err="1">
                    <a:solidFill>
                      <a:schemeClr val="tx1">
                        <a:lumMod val="50000"/>
                        <a:lumOff val="50000"/>
                      </a:schemeClr>
                    </a:solidFill>
                  </a:rPr>
                  <a:t>ResearchGate</a:t>
                </a:r>
                <a:r>
                  <a:rPr lang="en-GB" sz="800" dirty="0">
                    <a:solidFill>
                      <a:schemeClr val="tx1">
                        <a:lumMod val="50000"/>
                        <a:lumOff val="50000"/>
                      </a:schemeClr>
                    </a:solidFill>
                  </a:rPr>
                  <a:t>. Available from: https://www.researchgate.net/figure/276212092_fig6_Figure-1-Mean-reflectance-spectra-of-brown-leaf-litter-n-20-and-green-foliage-n [accessed Feb 19, 2016]</a:t>
                </a:r>
              </a:p>
            </p:txBody>
          </p:sp>
        </p:grpSp>
        <p:cxnSp>
          <p:nvCxnSpPr>
            <p:cNvPr id="16" name="Straight Connector 15"/>
            <p:cNvCxnSpPr/>
            <p:nvPr/>
          </p:nvCxnSpPr>
          <p:spPr>
            <a:xfrm>
              <a:off x="9934575" y="4143375"/>
              <a:ext cx="0" cy="9239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0690225" y="4448175"/>
              <a:ext cx="9525" cy="6191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1828800" y="3829050"/>
            <a:ext cx="9525" cy="13825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81350" y="4143375"/>
            <a:ext cx="1" cy="10682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865867" y="3945854"/>
            <a:ext cx="3999670" cy="2550351"/>
            <a:chOff x="7865867" y="3945854"/>
            <a:chExt cx="3999670" cy="2550351"/>
          </a:xfrm>
        </p:grpSpPr>
        <p:pic>
          <p:nvPicPr>
            <p:cNvPr id="4" name="Picture 3"/>
            <p:cNvPicPr>
              <a:picLocks noChangeAspect="1"/>
            </p:cNvPicPr>
            <p:nvPr/>
          </p:nvPicPr>
          <p:blipFill rotWithShape="1">
            <a:blip r:embed="rId4"/>
            <a:srcRect l="66845" t="19048" r="1369" b="44920"/>
            <a:stretch/>
          </p:blipFill>
          <p:spPr>
            <a:xfrm>
              <a:off x="7865867" y="3945854"/>
              <a:ext cx="3999670" cy="2550351"/>
            </a:xfrm>
            <a:prstGeom prst="rect">
              <a:avLst/>
            </a:prstGeom>
          </p:spPr>
        </p:pic>
        <p:sp>
          <p:nvSpPr>
            <p:cNvPr id="13" name="Rectangle 12"/>
            <p:cNvSpPr/>
            <p:nvPr/>
          </p:nvSpPr>
          <p:spPr>
            <a:xfrm>
              <a:off x="8597348" y="4092669"/>
              <a:ext cx="705678" cy="2099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7865867" y="6496205"/>
            <a:ext cx="4326133" cy="246221"/>
          </a:xfrm>
          <a:prstGeom prst="rect">
            <a:avLst/>
          </a:prstGeom>
          <a:noFill/>
        </p:spPr>
        <p:txBody>
          <a:bodyPr wrap="square" rtlCol="0">
            <a:spAutoFit/>
          </a:bodyPr>
          <a:lstStyle/>
          <a:p>
            <a:r>
              <a:rPr lang="en-GB" sz="1000" dirty="0">
                <a:solidFill>
                  <a:schemeClr val="tx1">
                    <a:lumMod val="65000"/>
                    <a:lumOff val="35000"/>
                  </a:schemeClr>
                </a:solidFill>
              </a:rPr>
              <a:t>http://speclab.cr.usgs.gov/PAPERS.refl-mrs/refl4.html#section4.3</a:t>
            </a:r>
          </a:p>
        </p:txBody>
      </p:sp>
      <p:sp>
        <p:nvSpPr>
          <p:cNvPr id="12" name="Rectangle 11"/>
          <p:cNvSpPr/>
          <p:nvPr/>
        </p:nvSpPr>
        <p:spPr>
          <a:xfrm>
            <a:off x="720763" y="1893423"/>
            <a:ext cx="6400800" cy="331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3849203" y="2151529"/>
            <a:ext cx="6424150" cy="1570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21563" y="4092669"/>
            <a:ext cx="1475785" cy="199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9632" y="5521103"/>
            <a:ext cx="7419813" cy="646331"/>
          </a:xfrm>
          <a:prstGeom prst="rect">
            <a:avLst/>
          </a:prstGeom>
          <a:noFill/>
        </p:spPr>
        <p:txBody>
          <a:bodyPr wrap="square" rtlCol="0">
            <a:spAutoFit/>
          </a:bodyPr>
          <a:lstStyle/>
          <a:p>
            <a:r>
              <a:rPr lang="en-GB" dirty="0" smtClean="0"/>
              <a:t>Couldn’t find data values, and can’t read from these graphs, so calibrating our data wasn’t possible here</a:t>
            </a:r>
            <a:endParaRPr lang="en-GB" dirty="0"/>
          </a:p>
        </p:txBody>
      </p:sp>
    </p:spTree>
    <p:extLst>
      <p:ext uri="{BB962C8B-B14F-4D97-AF65-F5344CB8AC3E}">
        <p14:creationId xmlns:p14="http://schemas.microsoft.com/office/powerpoint/2010/main" val="3988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54000">
              <a:schemeClr val="accent1">
                <a:lumMod val="60000"/>
                <a:lumOff val="40000"/>
              </a:schemeClr>
            </a:gs>
            <a:gs pos="83000">
              <a:schemeClr val="accent1">
                <a:lumMod val="40000"/>
                <a:lumOff val="60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 with the weather and lunar-tables</a:t>
            </a:r>
            <a:endParaRPr lang="en-GB" dirty="0"/>
          </a:p>
        </p:txBody>
      </p:sp>
      <p:grpSp>
        <p:nvGrpSpPr>
          <p:cNvPr id="3" name="Group 2"/>
          <p:cNvGrpSpPr/>
          <p:nvPr/>
        </p:nvGrpSpPr>
        <p:grpSpPr>
          <a:xfrm>
            <a:off x="266703" y="1756677"/>
            <a:ext cx="6348281" cy="4168917"/>
            <a:chOff x="299654" y="1567207"/>
            <a:chExt cx="7820025" cy="4840394"/>
          </a:xfrm>
        </p:grpSpPr>
        <p:pic>
          <p:nvPicPr>
            <p:cNvPr id="4" name="Picture 3"/>
            <p:cNvPicPr>
              <a:picLocks noChangeAspect="1"/>
            </p:cNvPicPr>
            <p:nvPr/>
          </p:nvPicPr>
          <p:blipFill rotWithShape="1">
            <a:blip r:embed="rId2"/>
            <a:srcRect l="20625" t="7919" r="21307" b="29435"/>
            <a:stretch/>
          </p:blipFill>
          <p:spPr>
            <a:xfrm>
              <a:off x="372867" y="1567207"/>
              <a:ext cx="7571564" cy="4594271"/>
            </a:xfrm>
            <a:prstGeom prst="rect">
              <a:avLst/>
            </a:prstGeom>
          </p:spPr>
        </p:pic>
        <p:sp>
          <p:nvSpPr>
            <p:cNvPr id="5" name="TextBox 4"/>
            <p:cNvSpPr txBox="1"/>
            <p:nvPr/>
          </p:nvSpPr>
          <p:spPr>
            <a:xfrm>
              <a:off x="299654" y="6121722"/>
              <a:ext cx="7820025" cy="285879"/>
            </a:xfrm>
            <a:prstGeom prst="rect">
              <a:avLst/>
            </a:prstGeom>
            <a:noFill/>
          </p:spPr>
          <p:txBody>
            <a:bodyPr wrap="square" rtlCol="0">
              <a:spAutoFit/>
            </a:bodyPr>
            <a:lstStyle/>
            <a:p>
              <a:r>
                <a:rPr lang="en-GB" sz="1000" dirty="0">
                  <a:solidFill>
                    <a:schemeClr val="tx1">
                      <a:lumMod val="50000"/>
                      <a:lumOff val="50000"/>
                    </a:schemeClr>
                  </a:solidFill>
                </a:rPr>
                <a:t>http://www.metoffice.gov.uk/public/weather/forecast/gcm45jgg9#?fcTime=1456185600</a:t>
              </a:r>
            </a:p>
          </p:txBody>
        </p:sp>
      </p:grpSp>
      <p:sp>
        <p:nvSpPr>
          <p:cNvPr id="7" name="TextBox 6"/>
          <p:cNvSpPr txBox="1"/>
          <p:nvPr/>
        </p:nvSpPr>
        <p:spPr>
          <a:xfrm>
            <a:off x="6532152" y="5958799"/>
            <a:ext cx="5420485" cy="246221"/>
          </a:xfrm>
          <a:prstGeom prst="rect">
            <a:avLst/>
          </a:prstGeom>
          <a:noFill/>
        </p:spPr>
        <p:txBody>
          <a:bodyPr wrap="square" rtlCol="0">
            <a:spAutoFit/>
          </a:bodyPr>
          <a:lstStyle/>
          <a:p>
            <a:r>
              <a:rPr lang="en-GB" sz="1000" dirty="0">
                <a:solidFill>
                  <a:schemeClr val="tx1">
                    <a:lumMod val="50000"/>
                    <a:lumOff val="50000"/>
                  </a:schemeClr>
                </a:solidFill>
              </a:rPr>
              <a:t>http://www.moonconnection.com/moon_phases_calendar.phtml</a:t>
            </a:r>
          </a:p>
        </p:txBody>
      </p:sp>
      <p:grpSp>
        <p:nvGrpSpPr>
          <p:cNvPr id="10" name="Group 9"/>
          <p:cNvGrpSpPr/>
          <p:nvPr/>
        </p:nvGrpSpPr>
        <p:grpSpPr>
          <a:xfrm>
            <a:off x="6532152" y="1511490"/>
            <a:ext cx="5420485" cy="4447309"/>
            <a:chOff x="6532152" y="1511490"/>
            <a:chExt cx="5420485" cy="4447309"/>
          </a:xfrm>
        </p:grpSpPr>
        <p:pic>
          <p:nvPicPr>
            <p:cNvPr id="6" name="Picture 5"/>
            <p:cNvPicPr>
              <a:picLocks noChangeAspect="1"/>
            </p:cNvPicPr>
            <p:nvPr/>
          </p:nvPicPr>
          <p:blipFill rotWithShape="1">
            <a:blip r:embed="rId3"/>
            <a:srcRect l="28258" t="7778" r="12879" b="6363"/>
            <a:stretch/>
          </p:blipFill>
          <p:spPr>
            <a:xfrm>
              <a:off x="6532152" y="1511490"/>
              <a:ext cx="5420485" cy="4447309"/>
            </a:xfrm>
            <a:prstGeom prst="rect">
              <a:avLst/>
            </a:prstGeom>
          </p:spPr>
        </p:pic>
        <p:sp>
          <p:nvSpPr>
            <p:cNvPr id="8" name="Rectangle 7"/>
            <p:cNvSpPr/>
            <p:nvPr/>
          </p:nvSpPr>
          <p:spPr>
            <a:xfrm>
              <a:off x="8112868" y="421658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608074" y="3532591"/>
              <a:ext cx="749030" cy="69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27114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Taking our own images</a:t>
            </a:r>
            <a:endParaRPr lang="en-GB" dirty="0">
              <a:solidFill>
                <a:schemeClr val="bg1"/>
              </a:solidFill>
            </a:endParaRPr>
          </a:p>
        </p:txBody>
      </p:sp>
      <p:grpSp>
        <p:nvGrpSpPr>
          <p:cNvPr id="16" name="Group 15"/>
          <p:cNvGrpSpPr/>
          <p:nvPr/>
        </p:nvGrpSpPr>
        <p:grpSpPr>
          <a:xfrm>
            <a:off x="5441518" y="0"/>
            <a:ext cx="5912282" cy="6627812"/>
            <a:chOff x="5208799" y="-511599"/>
            <a:chExt cx="6066343" cy="7009548"/>
          </a:xfrm>
        </p:grpSpPr>
        <p:pic>
          <p:nvPicPr>
            <p:cNvPr id="14" name="Picture 13"/>
            <p:cNvPicPr>
              <a:picLocks noChangeAspect="1"/>
            </p:cNvPicPr>
            <p:nvPr/>
          </p:nvPicPr>
          <p:blipFill rotWithShape="1">
            <a:blip r:embed="rId2"/>
            <a:srcRect l="9233" t="-2514" r="13004" b="6374"/>
            <a:stretch/>
          </p:blipFill>
          <p:spPr>
            <a:xfrm>
              <a:off x="6349853" y="-511599"/>
              <a:ext cx="4391701" cy="3054127"/>
            </a:xfrm>
            <a:prstGeom prst="rect">
              <a:avLst/>
            </a:prstGeom>
          </p:spPr>
        </p:pic>
        <p:grpSp>
          <p:nvGrpSpPr>
            <p:cNvPr id="13" name="Group 12"/>
            <p:cNvGrpSpPr/>
            <p:nvPr/>
          </p:nvGrpSpPr>
          <p:grpSpPr>
            <a:xfrm>
              <a:off x="5208799" y="673768"/>
              <a:ext cx="6066343" cy="5824181"/>
              <a:chOff x="1996366" y="-707766"/>
              <a:chExt cx="7965781" cy="7819326"/>
            </a:xfrm>
          </p:grpSpPr>
          <p:pic>
            <p:nvPicPr>
              <p:cNvPr id="7" name="Picture 6"/>
              <p:cNvPicPr>
                <a:picLocks noChangeAspect="1"/>
              </p:cNvPicPr>
              <p:nvPr/>
            </p:nvPicPr>
            <p:blipFill rotWithShape="1">
              <a:blip r:embed="rId3"/>
              <a:srcRect l="5909" t="-177" r="10584" b="6764"/>
              <a:stretch/>
            </p:blipFill>
            <p:spPr>
              <a:xfrm>
                <a:off x="3669661" y="-707766"/>
                <a:ext cx="6292486" cy="3959299"/>
              </a:xfrm>
              <a:prstGeom prst="rect">
                <a:avLst/>
              </a:prstGeom>
            </p:spPr>
          </p:pic>
          <p:grpSp>
            <p:nvGrpSpPr>
              <p:cNvPr id="6" name="Group 5"/>
              <p:cNvGrpSpPr/>
              <p:nvPr/>
            </p:nvGrpSpPr>
            <p:grpSpPr>
              <a:xfrm>
                <a:off x="1996366" y="2411180"/>
                <a:ext cx="6678402" cy="4700380"/>
                <a:chOff x="396768" y="-207010"/>
                <a:chExt cx="9304761" cy="6733015"/>
              </a:xfrm>
            </p:grpSpPr>
            <p:pic>
              <p:nvPicPr>
                <p:cNvPr id="4" name="Picture 3"/>
                <p:cNvPicPr>
                  <a:picLocks noChangeAspect="1"/>
                </p:cNvPicPr>
                <p:nvPr/>
              </p:nvPicPr>
              <p:blipFill rotWithShape="1">
                <a:blip r:embed="rId4"/>
                <a:srcRect l="12789" r="13289" b="6638"/>
                <a:stretch/>
              </p:blipFill>
              <p:spPr>
                <a:xfrm>
                  <a:off x="396768" y="1476583"/>
                  <a:ext cx="7107300" cy="5049422"/>
                </a:xfrm>
                <a:prstGeom prst="rect">
                  <a:avLst/>
                </a:prstGeom>
              </p:spPr>
            </p:pic>
            <p:pic>
              <p:nvPicPr>
                <p:cNvPr id="5" name="Picture 4"/>
                <p:cNvPicPr>
                  <a:picLocks noChangeAspect="1"/>
                </p:cNvPicPr>
                <p:nvPr/>
              </p:nvPicPr>
              <p:blipFill rotWithShape="1">
                <a:blip r:embed="rId5"/>
                <a:srcRect l="12699" t="-405" r="13095" b="7002"/>
                <a:stretch/>
              </p:blipFill>
              <p:spPr>
                <a:xfrm>
                  <a:off x="2429744" y="-207010"/>
                  <a:ext cx="7271785" cy="5148580"/>
                </a:xfrm>
                <a:prstGeom prst="rect">
                  <a:avLst/>
                </a:prstGeom>
              </p:spPr>
            </p:pic>
          </p:grpSp>
        </p:grpSp>
      </p:grpSp>
    </p:spTree>
    <p:extLst>
      <p:ext uri="{BB962C8B-B14F-4D97-AF65-F5344CB8AC3E}">
        <p14:creationId xmlns:p14="http://schemas.microsoft.com/office/powerpoint/2010/main" val="108502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1429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924</Words>
  <Application>Microsoft Office PowerPoint</Application>
  <PresentationFormat>Widescreen</PresentationFormat>
  <Paragraphs>115</Paragraphs>
  <Slides>26</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26</vt:i4>
      </vt:variant>
    </vt:vector>
  </HeadingPairs>
  <TitlesOfParts>
    <vt:vector size="34" baseType="lpstr">
      <vt:lpstr>Arial</vt:lpstr>
      <vt:lpstr>Calibri</vt:lpstr>
      <vt:lpstr>Calibri Light</vt:lpstr>
      <vt:lpstr>Office Theme</vt:lpstr>
      <vt:lpstr>1_Office Theme</vt:lpstr>
      <vt:lpstr>2_Office Theme</vt:lpstr>
      <vt:lpstr>3_Office Theme</vt:lpstr>
      <vt:lpstr>4_Office Theme</vt:lpstr>
      <vt:lpstr>Spectra of the Moon using a Robotic Telescope</vt:lpstr>
      <vt:lpstr>PowerPoint Presentation</vt:lpstr>
      <vt:lpstr>Spectra of objects with handheld spectrometer</vt:lpstr>
      <vt:lpstr>Calibrating the Spectrometer</vt:lpstr>
      <vt:lpstr>Comparing to Known spectra</vt:lpstr>
      <vt:lpstr>Comparing to Known spectra</vt:lpstr>
      <vt:lpstr>Planning with the weather and lunar-tables</vt:lpstr>
      <vt:lpstr>Taking our own images</vt:lpstr>
      <vt:lpstr>PowerPoint Presentation</vt:lpstr>
      <vt:lpstr>Tony’s Images (2013)</vt:lpstr>
      <vt:lpstr>Using Tony’s Images</vt:lpstr>
      <vt:lpstr>PowerPoint Presentation</vt:lpstr>
      <vt:lpstr>False Colour Imaging</vt:lpstr>
      <vt:lpstr>PowerPoint Presentation</vt:lpstr>
      <vt:lpstr>PowerPoint Presentation</vt:lpstr>
      <vt:lpstr>Comparing Different mare and highland</vt:lpstr>
      <vt:lpstr>Finding Mineral Absorption Bands</vt:lpstr>
      <vt:lpstr>Finding Mineral Absorption Bands</vt:lpstr>
      <vt:lpstr> How accurately can we measure the absorption bands in the spectra? </vt:lpstr>
      <vt:lpstr>Optical effects:</vt:lpstr>
      <vt:lpstr>PowerPoint Presentation</vt:lpstr>
      <vt:lpstr>Correcting images</vt:lpstr>
      <vt:lpstr>No vignetting and much sharper</vt:lpstr>
      <vt:lpstr>Chromatic aberration</vt:lpstr>
      <vt:lpstr>Clouds/Atmospheric Effects</vt:lpstr>
      <vt:lpstr>When taking raw pictures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Spectra of the Moon using a Robotic Telescope</dc:title>
  <dc:creator>Lizzie</dc:creator>
  <cp:lastModifiedBy>Lizzie</cp:lastModifiedBy>
  <cp:revision>142</cp:revision>
  <dcterms:created xsi:type="dcterms:W3CDTF">2016-02-19T14:38:03Z</dcterms:created>
  <dcterms:modified xsi:type="dcterms:W3CDTF">2016-02-25T11:42:32Z</dcterms:modified>
</cp:coreProperties>
</file>